
<file path=[Content_Types].xml><?xml version="1.0" encoding="utf-8"?>
<Types xmlns="http://schemas.openxmlformats.org/package/2006/content-types">
  <Default Extension="rels" ContentType="application/vnd.openxmlformats-package.relationships+xml"/>
  <Default Extension="xml" ContentType="application/xml"/>
  <Override PartName="/ppt/presentation.xml" ContentType="application/vnd.ms-powerpoint.presentation.macroEnabled.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6" r:id="rId1"/>
  </p:sldMasterIdLst>
  <p:notesMasterIdLst>
    <p:notesMasterId r:id="rId15"/>
  </p:notesMasterIdLst>
  <p:sldIdLst>
    <p:sldId id="256" r:id="rId2"/>
    <p:sldId id="257" r:id="rId3"/>
    <p:sldId id="263" r:id="rId4"/>
    <p:sldId id="264" r:id="rId5"/>
    <p:sldId id="265" r:id="rId6"/>
    <p:sldId id="258" r:id="rId7"/>
    <p:sldId id="259" r:id="rId8"/>
    <p:sldId id="260" r:id="rId9"/>
    <p:sldId id="269" r:id="rId10"/>
    <p:sldId id="261" r:id="rId11"/>
    <p:sldId id="266" r:id="rId12"/>
    <p:sldId id="267" r:id="rId13"/>
    <p:sldId id="268" r:id="rId14"/>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8991" autoAdjust="0"/>
    <p:restoredTop sz="90051" autoAdjust="0"/>
  </p:normalViewPr>
  <p:slideViewPr>
    <p:cSldViewPr snapToGrid="0">
      <p:cViewPr>
        <p:scale>
          <a:sx n="73" d="100"/>
          <a:sy n="73" d="100"/>
        </p:scale>
        <p:origin x="-462" y="-60"/>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7F5EB80-991A-41CA-B9B7-5B520DFD9ACA}" type="datetimeFigureOut">
              <a:rPr lang="en-US" smtClean="0"/>
              <a:t>2/26/2019</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BD5BA77-14F1-4A0D-AAB8-50657A5C5BF2}" type="slidenum">
              <a:rPr lang="en-US" smtClean="0"/>
              <a:t>‹#›</a:t>
            </a:fld>
            <a:endParaRPr lang="en-US"/>
          </a:p>
        </p:txBody>
      </p:sp>
    </p:spTree>
    <p:extLst>
      <p:ext uri="{BB962C8B-B14F-4D97-AF65-F5344CB8AC3E}">
        <p14:creationId xmlns:p14="http://schemas.microsoft.com/office/powerpoint/2010/main" val="118261475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200000"/>
              </a:lnSpc>
              <a:spcBef>
                <a:spcPts val="0"/>
              </a:spcBef>
              <a:spcAft>
                <a:spcPts val="800"/>
              </a:spcAft>
              <a:buClrTx/>
              <a:buSzTx/>
              <a:buFontTx/>
              <a:buNone/>
              <a:tabLst/>
              <a:defRPr/>
            </a:pPr>
            <a:r>
              <a:rPr kumimoji="0" lang="en-US" sz="1200" b="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Times New Roman" panose="02020603050405020304" pitchFamily="18" charset="0"/>
              </a:rPr>
              <a:t>Strategic planning, information systems, and  performance improvement, are interconnected and fundamental concerning the delivering quality healthcare services. This issue was selected because the three areas form an integral part of the growth in a healthcare setting. Technology is dynamic, and it is advancing rapidly. Due to this reason, it is prudent for an organization to strategically determine their capacity measures that are needed for improved performance in service delivery. This project aims at determining the strategic planning process, and it is linked to performance improvement and information systems. Finally, the presentation will examine how these crucial elements are fundamental to the delivery of quality healthcare services to patients in the hospital setting. </a:t>
            </a:r>
            <a:endParaRPr kumimoji="0" lang="en-US" sz="1100" b="0" i="0" u="none" strike="noStrike" kern="1200" cap="none" spc="0" normalizeH="0" baseline="0" noProof="0" dirty="0">
              <a:ln>
                <a:noFill/>
              </a:ln>
              <a:solidFill>
                <a:prstClr val="black"/>
              </a:solidFill>
              <a:effectLst/>
              <a:uLnTx/>
              <a:uFillTx/>
              <a:latin typeface="Times New Roman" pitchFamily="18" charset="0"/>
              <a:ea typeface="Calibri" panose="020F0502020204030204" pitchFamily="34" charset="0"/>
              <a:cs typeface="Times New Roman"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solidFill>
              <a:effectLst/>
              <a:uLnTx/>
              <a:uFillTx/>
              <a:latin typeface="Times New Roman" pitchFamily="18" charset="0"/>
              <a:ea typeface="+mn-ea"/>
              <a:cs typeface="Times New Roman" pitchFamily="18" charset="0"/>
            </a:endParaRPr>
          </a:p>
          <a:p>
            <a:pPr indent="0"/>
            <a:endParaRPr lang="en-US" dirty="0">
              <a:latin typeface="Times New Roman" pitchFamily="18" charset="0"/>
              <a:cs typeface="Times New Roman" pitchFamily="18" charset="0"/>
            </a:endParaRPr>
          </a:p>
        </p:txBody>
      </p:sp>
      <p:sp>
        <p:nvSpPr>
          <p:cNvPr id="4" name="Slide Number Placeholder 3"/>
          <p:cNvSpPr>
            <a:spLocks noGrp="1"/>
          </p:cNvSpPr>
          <p:nvPr>
            <p:ph type="sldNum" sz="quarter" idx="5"/>
          </p:nvPr>
        </p:nvSpPr>
        <p:spPr/>
        <p:txBody>
          <a:bodyPr/>
          <a:lstStyle/>
          <a:p>
            <a:fld id="{CBD5BA77-14F1-4A0D-AAB8-50657A5C5BF2}" type="slidenum">
              <a:rPr lang="en-US" smtClean="0"/>
              <a:t>1</a:t>
            </a:fld>
            <a:endParaRPr lang="en-US"/>
          </a:p>
        </p:txBody>
      </p:sp>
    </p:spTree>
    <p:extLst>
      <p:ext uri="{BB962C8B-B14F-4D97-AF65-F5344CB8AC3E}">
        <p14:creationId xmlns:p14="http://schemas.microsoft.com/office/powerpoint/2010/main" val="340245028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200000"/>
              </a:lnSpc>
              <a:spcBef>
                <a:spcPts val="0"/>
              </a:spcBef>
              <a:spcAft>
                <a:spcPts val="800"/>
              </a:spcAft>
              <a:buClrTx/>
              <a:buSzTx/>
              <a:buFontTx/>
              <a:buNone/>
              <a:tabLst/>
              <a:defRPr/>
            </a:pPr>
            <a:endParaRPr kumimoji="0" lang="en-US" sz="1100" b="0" i="0" u="none" strike="noStrike" kern="1200" cap="none" spc="0" normalizeH="0" baseline="0" noProof="0" dirty="0">
              <a:ln>
                <a:noFill/>
              </a:ln>
              <a:solidFill>
                <a:prstClr val="black"/>
              </a:solidFill>
              <a:effectLst/>
              <a:uLnTx/>
              <a:uFillTx/>
              <a:latin typeface="Times New Roman" pitchFamily="18" charset="0"/>
              <a:ea typeface="Calibri" panose="020F0502020204030204" pitchFamily="34" charset="0"/>
              <a:cs typeface="Times New Roman" pitchFamily="18" charset="0"/>
            </a:endParaRPr>
          </a:p>
          <a:p>
            <a:pPr marL="0" marR="0" lvl="0" indent="0" algn="l" defTabSz="914400" rtl="0" eaLnBrk="1" fontAlgn="auto" latinLnBrk="0" hangingPunct="1">
              <a:lnSpc>
                <a:spcPct val="200000"/>
              </a:lnSpc>
              <a:spcBef>
                <a:spcPts val="0"/>
              </a:spcBef>
              <a:spcAft>
                <a:spcPts val="800"/>
              </a:spcAft>
              <a:buClrTx/>
              <a:buSzTx/>
              <a:buFontTx/>
              <a:buNone/>
              <a:tabLst/>
              <a:defRPr/>
            </a:pPr>
            <a:r>
              <a:rPr kumimoji="0" lang="en-US" sz="1200" b="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Times New Roman" panose="02020603050405020304" pitchFamily="18" charset="0"/>
              </a:rPr>
              <a:t>Strategic planning is one of the pillars that most healthcare facilities depend on prosperity and quality service delivery. Strategic planning goes hand in hand with performance improvement and information systems as they are all interrelated and fundamental as far as the delivery of quality services is concerned. Through the application of these three super methods, an organization can increase its outcomes and provide quality services to the patients. Strategic planning, performance improvement, and information systems are not unique to the healthcare sector, but since they revolve around the human lives, these issues are especially essential to the clinicians and doctors. While information systems, strategic planning, and  performance improvement are distinct they mostly interrelated and crucial when delivering quality healthcare services is involved (</a:t>
            </a:r>
            <a:r>
              <a:rPr kumimoji="0" lang="en-US" sz="1200" b="0" i="0" u="none" strike="noStrike" kern="1200" cap="none" spc="0" normalizeH="0" baseline="0" noProof="0" dirty="0" err="1">
                <a:ln>
                  <a:noFill/>
                </a:ln>
                <a:solidFill>
                  <a:prstClr val="black"/>
                </a:solidFill>
                <a:effectLst/>
                <a:uLnTx/>
                <a:uFillTx/>
                <a:latin typeface="Times New Roman" panose="02020603050405020304" pitchFamily="18" charset="0"/>
                <a:ea typeface="Calibri" panose="020F0502020204030204" pitchFamily="34" charset="0"/>
                <a:cs typeface="Times New Roman" panose="02020603050405020304" pitchFamily="18" charset="0"/>
              </a:rPr>
              <a:t>Akter</a:t>
            </a:r>
            <a:r>
              <a:rPr kumimoji="0" lang="en-US" sz="1200" b="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Times New Roman" panose="02020603050405020304" pitchFamily="18" charset="0"/>
              </a:rPr>
              <a:t> et al., 2016). </a:t>
            </a:r>
            <a:endParaRPr kumimoji="0" lang="en-US" sz="1100" b="0" i="0" u="none" strike="noStrike" kern="1200" cap="none" spc="0" normalizeH="0" baseline="0" noProof="0" dirty="0">
              <a:ln>
                <a:noFill/>
              </a:ln>
              <a:solidFill>
                <a:prstClr val="black"/>
              </a:solidFill>
              <a:effectLst/>
              <a:uLnTx/>
              <a:uFillTx/>
              <a:latin typeface="Times New Roman" pitchFamily="18" charset="0"/>
              <a:ea typeface="Calibri" panose="020F0502020204030204" pitchFamily="34" charset="0"/>
              <a:cs typeface="Times New Roman" pitchFamily="18" charset="0"/>
            </a:endParaRPr>
          </a:p>
          <a:p>
            <a:pPr indent="0"/>
            <a:endParaRPr lang="en-US" dirty="0">
              <a:latin typeface="Times New Roman" pitchFamily="18" charset="0"/>
              <a:cs typeface="Times New Roman" pitchFamily="18" charset="0"/>
            </a:endParaRPr>
          </a:p>
        </p:txBody>
      </p:sp>
      <p:sp>
        <p:nvSpPr>
          <p:cNvPr id="4" name="Slide Number Placeholder 3"/>
          <p:cNvSpPr>
            <a:spLocks noGrp="1"/>
          </p:cNvSpPr>
          <p:nvPr>
            <p:ph type="sldNum" sz="quarter" idx="5"/>
          </p:nvPr>
        </p:nvSpPr>
        <p:spPr/>
        <p:txBody>
          <a:bodyPr/>
          <a:lstStyle/>
          <a:p>
            <a:fld id="{CBD5BA77-14F1-4A0D-AAB8-50657A5C5BF2}" type="slidenum">
              <a:rPr lang="en-US" smtClean="0"/>
              <a:t>2</a:t>
            </a:fld>
            <a:endParaRPr lang="en-US"/>
          </a:p>
        </p:txBody>
      </p:sp>
    </p:spTree>
    <p:extLst>
      <p:ext uri="{BB962C8B-B14F-4D97-AF65-F5344CB8AC3E}">
        <p14:creationId xmlns:p14="http://schemas.microsoft.com/office/powerpoint/2010/main" val="205220416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nSpc>
                <a:spcPct val="200000"/>
              </a:lnSpc>
              <a:spcBef>
                <a:spcPts val="0"/>
              </a:spcBef>
              <a:spcAft>
                <a:spcPts val="800"/>
              </a:spcAft>
            </a:pPr>
            <a:r>
              <a:rPr lang="en-US" sz="1200" dirty="0">
                <a:effectLst/>
                <a:latin typeface="Times New Roman" panose="02020603050405020304" pitchFamily="18" charset="0"/>
                <a:ea typeface="Calibri" panose="020F0502020204030204" pitchFamily="34" charset="0"/>
                <a:cs typeface="Times New Roman" panose="02020603050405020304" pitchFamily="18" charset="0"/>
              </a:rPr>
              <a:t>Strategic planning, performance improvement, and information systems are interlinked because in a hospital setting the need to give quality patient care is a continuous process. The healthcare sector world over is determined to provide highly impactful, and cost-effective healthcare. Whether driven by principal stakeholders or customers’ needs, the successful hospital in the industry will be the ones that can utilize the potential of performance improvement via strategic planning. Fundamentality creating strategies around improved efficiency and effectiveness in delivering quality care to patients will be a crucial need soon. The fact is that the capacity to distinguish healthcare success will largely rely on the scope of information systems used in the preservation of data in hospitals. Change in patient volume and demographic is a progressive process. The US population is growing daily. By May 2017 the United States had passed 325 million, and it is approximated to increase to 332 by 2020. This is according to the statistics shared by the US census data. So, this means there will be more people in need of quality care. All this is depended on performance improvement and strategic planning measures put in place. Labor supply changes are another significant factor that brings the correlation ship between strategic planning, performance improvement, and information systems. The US has about 2.6 % growth rate per year, although the trend is currently dropping. According to Chin et al.</a:t>
            </a:r>
            <a:r>
              <a:rPr lang="en-US" sz="1200" baseline="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200" dirty="0">
                <a:effectLst/>
                <a:latin typeface="Times New Roman" panose="02020603050405020304" pitchFamily="18" charset="0"/>
                <a:ea typeface="Calibri" panose="020F0502020204030204" pitchFamily="34" charset="0"/>
                <a:cs typeface="Times New Roman" panose="02020603050405020304" pitchFamily="18" charset="0"/>
              </a:rPr>
              <a:t>2015), numerous researches have demonstrated that such trends are likely to impact the availability of experienced and skilled workers in the healthcare industry. It, therefore, becomes strategically important for the healthcare sector to plan as it incorporates the advanced information systems to ensure the performance improvement does not face a crisis — increased wellness and prevention measures. The healthcare sector needs much of information systems because of the significant rise in innovations about patient wellness and prevention of diseases. The information systems play a crucial role in determining the future impact the sector will face, and the kind of services practitioners will provide. In the US, the healthcare sector needs as much strategic planning as it needs information systems. Scholars have indicated that the US health industry lags behind other industries such as telecommunication and retail in use of advanced technologies like virtual reality, artificial intelligence and drones. Although this trend is expected to change, the incorporation of the strategized planning process,  information systems and performance improvement play a significant role in attaining the </a:t>
            </a:r>
            <a:r>
              <a:rPr lang="en-US" sz="1200" dirty="0" err="1">
                <a:effectLst/>
                <a:latin typeface="Times New Roman" panose="02020603050405020304" pitchFamily="18" charset="0"/>
                <a:ea typeface="Calibri" panose="020F0502020204030204" pitchFamily="34" charset="0"/>
                <a:cs typeface="Times New Roman" panose="02020603050405020304" pitchFamily="18" charset="0"/>
              </a:rPr>
              <a:t>antcipated</a:t>
            </a:r>
            <a:r>
              <a:rPr lang="en-US" sz="1200" dirty="0">
                <a:effectLst/>
                <a:latin typeface="Times New Roman" panose="02020603050405020304" pitchFamily="18" charset="0"/>
                <a:ea typeface="Calibri" panose="020F0502020204030204" pitchFamily="34" charset="0"/>
                <a:cs typeface="Times New Roman" panose="02020603050405020304" pitchFamily="18" charset="0"/>
              </a:rPr>
              <a:t> outcomes. </a:t>
            </a:r>
            <a:endParaRPr lang="en-US" sz="1100" dirty="0">
              <a:effectLst/>
              <a:latin typeface="Times New Roman" pitchFamily="18" charset="0"/>
              <a:ea typeface="Calibri" panose="020F0502020204030204" pitchFamily="34" charset="0"/>
              <a:cs typeface="Times New Roman" pitchFamily="18" charset="0"/>
            </a:endParaRPr>
          </a:p>
          <a:p>
            <a:pPr indent="0"/>
            <a:endParaRPr lang="en-US" dirty="0">
              <a:latin typeface="Times New Roman" pitchFamily="18" charset="0"/>
              <a:cs typeface="Times New Roman" pitchFamily="18" charset="0"/>
            </a:endParaRPr>
          </a:p>
        </p:txBody>
      </p:sp>
      <p:sp>
        <p:nvSpPr>
          <p:cNvPr id="4" name="Slide Number Placeholder 3"/>
          <p:cNvSpPr>
            <a:spLocks noGrp="1"/>
          </p:cNvSpPr>
          <p:nvPr>
            <p:ph type="sldNum" sz="quarter" idx="5"/>
          </p:nvPr>
        </p:nvSpPr>
        <p:spPr/>
        <p:txBody>
          <a:bodyPr/>
          <a:lstStyle/>
          <a:p>
            <a:fld id="{CBD5BA77-14F1-4A0D-AAB8-50657A5C5BF2}" type="slidenum">
              <a:rPr lang="en-US" smtClean="0"/>
              <a:t>3</a:t>
            </a:fld>
            <a:endParaRPr lang="en-US"/>
          </a:p>
        </p:txBody>
      </p:sp>
    </p:spTree>
    <p:extLst>
      <p:ext uri="{BB962C8B-B14F-4D97-AF65-F5344CB8AC3E}">
        <p14:creationId xmlns:p14="http://schemas.microsoft.com/office/powerpoint/2010/main" val="268250339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nSpc>
                <a:spcPct val="200000"/>
              </a:lnSpc>
              <a:spcBef>
                <a:spcPts val="0"/>
              </a:spcBef>
              <a:spcAft>
                <a:spcPts val="800"/>
              </a:spcAft>
            </a:pPr>
            <a:r>
              <a:rPr lang="en-US" sz="1200" dirty="0">
                <a:effectLst/>
                <a:latin typeface="Times New Roman" panose="02020603050405020304" pitchFamily="18" charset="0"/>
                <a:ea typeface="Calibri" panose="020F0502020204030204" pitchFamily="34" charset="0"/>
                <a:cs typeface="Times New Roman" panose="02020603050405020304" pitchFamily="18" charset="0"/>
              </a:rPr>
              <a:t>The interrelationship between performance improvement, strategic planning, and information systems and the how they are fundamental to the provision of quality services in the healthcare industry is a relevant topic because it brings a robust care model and routine application to the healthcare sector.  Health information technology (Health IT) depends upon information systems designed in the hospital for the execution of missions, visions, and goals. Information systems are linked to performance improvement as they help clinicians achieve improvements in quality care in the primary care environment. The implementation of the strategic planning process cannot be achieved without well-designed information systems. The information system is, therefore, a fundamental element in the healthcare industry as it brings a robust care model and routine application of solid improvement methods by doctors and clinicians. Healthcare leaders are advocating for merging of information systems and performance improvement to attain the solution to quality and affordable healthcare for all. Many hospital staff believe that the interrelationship between information systems and wisely designed strategic plan is the right mechanism for improved quality of care (</a:t>
            </a:r>
            <a:r>
              <a:rPr lang="en-US" sz="1200" dirty="0" err="1">
                <a:effectLst/>
                <a:latin typeface="Times New Roman" panose="02020603050405020304" pitchFamily="18" charset="0"/>
                <a:ea typeface="Calibri" panose="020F0502020204030204" pitchFamily="34" charset="0"/>
                <a:cs typeface="Times New Roman" panose="02020603050405020304" pitchFamily="18" charset="0"/>
              </a:rPr>
              <a:t>Pearlson</a:t>
            </a:r>
            <a:r>
              <a:rPr lang="en-US" sz="1200" dirty="0">
                <a:effectLst/>
                <a:latin typeface="Times New Roman" panose="02020603050405020304" pitchFamily="18" charset="0"/>
                <a:ea typeface="Calibri" panose="020F0502020204030204" pitchFamily="34" charset="0"/>
                <a:cs typeface="Times New Roman" panose="02020603050405020304" pitchFamily="18" charset="0"/>
              </a:rPr>
              <a:t> et al., 2016). However, this cannot be realized without focusing on performance advancement. The existing information systems are being used as improvement tools that can aid in cutting down the cost of health. </a:t>
            </a:r>
            <a:endParaRPr lang="en-US" sz="1100" dirty="0">
              <a:effectLst/>
              <a:latin typeface="Times New Roman" pitchFamily="18" charset="0"/>
              <a:ea typeface="Calibri" panose="020F0502020204030204" pitchFamily="34" charset="0"/>
              <a:cs typeface="Times New Roman" pitchFamily="18" charset="0"/>
            </a:endParaRPr>
          </a:p>
          <a:p>
            <a:pPr indent="0"/>
            <a:endParaRPr lang="en-US" dirty="0">
              <a:latin typeface="Times New Roman" pitchFamily="18" charset="0"/>
              <a:cs typeface="Times New Roman" pitchFamily="18" charset="0"/>
            </a:endParaRPr>
          </a:p>
        </p:txBody>
      </p:sp>
      <p:sp>
        <p:nvSpPr>
          <p:cNvPr id="4" name="Slide Number Placeholder 3"/>
          <p:cNvSpPr>
            <a:spLocks noGrp="1"/>
          </p:cNvSpPr>
          <p:nvPr>
            <p:ph type="sldNum" sz="quarter" idx="5"/>
          </p:nvPr>
        </p:nvSpPr>
        <p:spPr/>
        <p:txBody>
          <a:bodyPr/>
          <a:lstStyle/>
          <a:p>
            <a:fld id="{CBD5BA77-14F1-4A0D-AAB8-50657A5C5BF2}" type="slidenum">
              <a:rPr lang="en-US" smtClean="0"/>
              <a:t>4</a:t>
            </a:fld>
            <a:endParaRPr lang="en-US"/>
          </a:p>
        </p:txBody>
      </p:sp>
    </p:spTree>
    <p:extLst>
      <p:ext uri="{BB962C8B-B14F-4D97-AF65-F5344CB8AC3E}">
        <p14:creationId xmlns:p14="http://schemas.microsoft.com/office/powerpoint/2010/main" val="306373560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nSpc>
                <a:spcPct val="200000"/>
              </a:lnSpc>
              <a:spcBef>
                <a:spcPts val="0"/>
              </a:spcBef>
              <a:spcAft>
                <a:spcPts val="800"/>
              </a:spcAft>
            </a:pPr>
            <a:r>
              <a:rPr lang="en-US" sz="1200" dirty="0">
                <a:effectLst/>
                <a:latin typeface="Times New Roman" panose="02020603050405020304" pitchFamily="18" charset="0"/>
                <a:ea typeface="Calibri" panose="020F0502020204030204" pitchFamily="34" charset="0"/>
                <a:cs typeface="Times New Roman" panose="02020603050405020304" pitchFamily="18" charset="0"/>
              </a:rPr>
              <a:t>The information systems are fundamental to the health care sector. If no strategies will be outlined that can lead to performance advancement through the use of information systems then the healthcare sector will have many administrative issues. The administration will rely on paper works on the implementation of strategized plans and this may be tedious hence slow down the attainment of goals of delivering quality healthcare. Information systems are interrelated to performance improvement as it has eradicated medical errors as it used to be. The national strategy will be undermined in its endeavor to advance healthcare towards the 21st century. A hospital setting devoid of these three elements will be prone to exuberant medical errors. Finally,  clinicians may be unable to handle dozens of patients looking for quality care daily. </a:t>
            </a:r>
            <a:endParaRPr lang="en-US" sz="1100" dirty="0">
              <a:effectLst/>
              <a:latin typeface="Times New Roman" pitchFamily="18" charset="0"/>
              <a:ea typeface="Calibri" panose="020F0502020204030204" pitchFamily="34" charset="0"/>
              <a:cs typeface="Times New Roman" pitchFamily="18" charset="0"/>
            </a:endParaRPr>
          </a:p>
          <a:p>
            <a:pPr indent="0"/>
            <a:endParaRPr lang="en-US" dirty="0">
              <a:latin typeface="Times New Roman" pitchFamily="18" charset="0"/>
              <a:cs typeface="Times New Roman" pitchFamily="18" charset="0"/>
            </a:endParaRPr>
          </a:p>
        </p:txBody>
      </p:sp>
      <p:sp>
        <p:nvSpPr>
          <p:cNvPr id="4" name="Slide Number Placeholder 3"/>
          <p:cNvSpPr>
            <a:spLocks noGrp="1"/>
          </p:cNvSpPr>
          <p:nvPr>
            <p:ph type="sldNum" sz="quarter" idx="5"/>
          </p:nvPr>
        </p:nvSpPr>
        <p:spPr/>
        <p:txBody>
          <a:bodyPr/>
          <a:lstStyle/>
          <a:p>
            <a:fld id="{CBD5BA77-14F1-4A0D-AAB8-50657A5C5BF2}" type="slidenum">
              <a:rPr lang="en-US" smtClean="0"/>
              <a:t>5</a:t>
            </a:fld>
            <a:endParaRPr lang="en-US"/>
          </a:p>
        </p:txBody>
      </p:sp>
    </p:spTree>
    <p:extLst>
      <p:ext uri="{BB962C8B-B14F-4D97-AF65-F5344CB8AC3E}">
        <p14:creationId xmlns:p14="http://schemas.microsoft.com/office/powerpoint/2010/main" val="180428616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nSpc>
                <a:spcPct val="200000"/>
              </a:lnSpc>
              <a:spcBef>
                <a:spcPts val="0"/>
              </a:spcBef>
              <a:spcAft>
                <a:spcPts val="800"/>
              </a:spcAft>
            </a:pPr>
            <a:r>
              <a:rPr lang="en-US" sz="1200" dirty="0" err="1">
                <a:effectLst/>
                <a:latin typeface="Times New Roman" panose="02020603050405020304" pitchFamily="18" charset="0"/>
                <a:ea typeface="Calibri" panose="020F0502020204030204" pitchFamily="34" charset="0"/>
                <a:cs typeface="Times New Roman" panose="02020603050405020304" pitchFamily="18" charset="0"/>
              </a:rPr>
              <a:t>Spekle</a:t>
            </a:r>
            <a:r>
              <a:rPr lang="en-US" sz="1200" dirty="0">
                <a:effectLst/>
                <a:latin typeface="Times New Roman" panose="02020603050405020304" pitchFamily="18" charset="0"/>
                <a:ea typeface="Calibri" panose="020F0502020204030204" pitchFamily="34" charset="0"/>
                <a:cs typeface="Times New Roman" panose="02020603050405020304" pitchFamily="18" charset="0"/>
              </a:rPr>
              <a:t> et al. (2014) posit that the healthcare industry uses strategic planning so that it can provide via information systems that are specially tailored to respond to patient’s needs, medical challenges and preferences of all the hospital recipients. The healthcare industry is focusing on the prevention of chronic diseases through the efficient use of information systems and the implementation of set strategies. Through performance improvement models, healthcare has been able to provide care much easier that everybody can access. The relationship between strategic planning, information systems, and performance improvement has encouraged the healthcare industry to proactively reach out to patients whose health conditions may fail to respond to standard approaches of health. Elimination of wasted effort and material in the facilities has been able because of interrelationship if these three elements. </a:t>
            </a:r>
            <a:endParaRPr lang="en-US" sz="1100" dirty="0">
              <a:effectLst/>
              <a:latin typeface="Times New Roman" pitchFamily="18" charset="0"/>
              <a:ea typeface="Calibri" panose="020F0502020204030204" pitchFamily="34" charset="0"/>
              <a:cs typeface="Times New Roman" pitchFamily="18" charset="0"/>
            </a:endParaRPr>
          </a:p>
          <a:p>
            <a:pPr indent="0"/>
            <a:endParaRPr lang="en-US" dirty="0">
              <a:latin typeface="Times New Roman" pitchFamily="18" charset="0"/>
              <a:cs typeface="Times New Roman" pitchFamily="18" charset="0"/>
            </a:endParaRPr>
          </a:p>
        </p:txBody>
      </p:sp>
      <p:sp>
        <p:nvSpPr>
          <p:cNvPr id="4" name="Slide Number Placeholder 3"/>
          <p:cNvSpPr>
            <a:spLocks noGrp="1"/>
          </p:cNvSpPr>
          <p:nvPr>
            <p:ph type="sldNum" sz="quarter" idx="5"/>
          </p:nvPr>
        </p:nvSpPr>
        <p:spPr/>
        <p:txBody>
          <a:bodyPr/>
          <a:lstStyle/>
          <a:p>
            <a:fld id="{CBD5BA77-14F1-4A0D-AAB8-50657A5C5BF2}" type="slidenum">
              <a:rPr lang="en-US" smtClean="0"/>
              <a:t>6</a:t>
            </a:fld>
            <a:endParaRPr lang="en-US"/>
          </a:p>
        </p:txBody>
      </p:sp>
    </p:spTree>
    <p:extLst>
      <p:ext uri="{BB962C8B-B14F-4D97-AF65-F5344CB8AC3E}">
        <p14:creationId xmlns:p14="http://schemas.microsoft.com/office/powerpoint/2010/main" val="272413891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Times New Roman" pitchFamily="18" charset="0"/>
                <a:ea typeface="+mn-ea"/>
                <a:cs typeface="Times New Roman" pitchFamily="18" charset="0"/>
              </a:rPr>
              <a:t>The structure of the strategic planning of any scientific practice network must be coordinated by the use of performance advancement and information systems. The fundamentality of these three units is applied in the clinical research unit and controlling operational and methodological experiments. The interaction needed in the industry between the investigators and main stakeholders concerning the monitoring of the quality of the data needed in the healthcare sector strategic planning is being used today as an informatics unit when managing data collection and maintenance of patient database by the use of information systems. The ethics of healthcare environment are grossly implicated by stigmatization of patients. This is normally seen through accidental imposition of insensitivity about the pain the patients are going through. Punishing of harmful conduct committed by physicians is essential in promoting ethical issues in the healthcare sector.  Ethical issues are vital especially when encouraging the art of informatics among the key players in the sector. Promoting ethical values is key to ensuring the performance advancement is achieved and laid strategies are executed (</a:t>
            </a:r>
            <a:r>
              <a:rPr lang="en-US" sz="1200" kern="1200" dirty="0" err="1">
                <a:solidFill>
                  <a:schemeClr val="tx1"/>
                </a:solidFill>
                <a:effectLst/>
                <a:latin typeface="Times New Roman" pitchFamily="18" charset="0"/>
                <a:ea typeface="+mn-ea"/>
                <a:cs typeface="Times New Roman" pitchFamily="18" charset="0"/>
              </a:rPr>
              <a:t>Goetsch</a:t>
            </a:r>
            <a:r>
              <a:rPr lang="en-US" sz="1200" kern="1200" dirty="0">
                <a:solidFill>
                  <a:schemeClr val="tx1"/>
                </a:solidFill>
                <a:effectLst/>
                <a:latin typeface="Times New Roman" pitchFamily="18" charset="0"/>
                <a:ea typeface="+mn-ea"/>
                <a:cs typeface="Times New Roman" pitchFamily="18" charset="0"/>
              </a:rPr>
              <a:t> &amp; Davis, 2014). </a:t>
            </a:r>
          </a:p>
          <a:p>
            <a:endParaRPr lang="en-US" dirty="0">
              <a:latin typeface="Times New Roman" pitchFamily="18" charset="0"/>
              <a:cs typeface="Times New Roman" pitchFamily="18" charset="0"/>
            </a:endParaRPr>
          </a:p>
        </p:txBody>
      </p:sp>
      <p:sp>
        <p:nvSpPr>
          <p:cNvPr id="4" name="Slide Number Placeholder 3"/>
          <p:cNvSpPr>
            <a:spLocks noGrp="1"/>
          </p:cNvSpPr>
          <p:nvPr>
            <p:ph type="sldNum" sz="quarter" idx="5"/>
          </p:nvPr>
        </p:nvSpPr>
        <p:spPr/>
        <p:txBody>
          <a:bodyPr/>
          <a:lstStyle/>
          <a:p>
            <a:fld id="{CBD5BA77-14F1-4A0D-AAB8-50657A5C5BF2}" type="slidenum">
              <a:rPr lang="en-US" smtClean="0"/>
              <a:t>7</a:t>
            </a:fld>
            <a:endParaRPr lang="en-US"/>
          </a:p>
        </p:txBody>
      </p:sp>
    </p:spTree>
    <p:extLst>
      <p:ext uri="{BB962C8B-B14F-4D97-AF65-F5344CB8AC3E}">
        <p14:creationId xmlns:p14="http://schemas.microsoft.com/office/powerpoint/2010/main" val="376799946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latin typeface="Times New Roman" pitchFamily="18" charset="0"/>
                <a:cs typeface="Times New Roman" pitchFamily="18" charset="0"/>
              </a:rPr>
              <a:t>Performance improvement in the healthcare industry can be determined by the scope of how things are implemented today. Quality of service delivery is directly linked to the current strategic planning process. This implies that performance advancement focusses on the use of the stored data about the patients. The stored data is essential in bringing all staff to be part of the team. Clinicians achieve these goals by focusing on patients’ needs. So, the interrelation of strategic planning, performance advancement, and information systems together work as systems and processes that lead to the growth of the healthcare industry. </a:t>
            </a:r>
          </a:p>
        </p:txBody>
      </p:sp>
      <p:sp>
        <p:nvSpPr>
          <p:cNvPr id="4" name="Slide Number Placeholder 3"/>
          <p:cNvSpPr>
            <a:spLocks noGrp="1"/>
          </p:cNvSpPr>
          <p:nvPr>
            <p:ph type="sldNum" sz="quarter" idx="5"/>
          </p:nvPr>
        </p:nvSpPr>
        <p:spPr/>
        <p:txBody>
          <a:bodyPr/>
          <a:lstStyle/>
          <a:p>
            <a:fld id="{CBD5BA77-14F1-4A0D-AAB8-50657A5C5BF2}" type="slidenum">
              <a:rPr lang="en-US" smtClean="0"/>
              <a:t>8</a:t>
            </a:fld>
            <a:endParaRPr lang="en-US"/>
          </a:p>
        </p:txBody>
      </p:sp>
    </p:spTree>
    <p:extLst>
      <p:ext uri="{BB962C8B-B14F-4D97-AF65-F5344CB8AC3E}">
        <p14:creationId xmlns:p14="http://schemas.microsoft.com/office/powerpoint/2010/main" val="399906026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nSpc>
                <a:spcPct val="200000"/>
              </a:lnSpc>
              <a:spcBef>
                <a:spcPts val="0"/>
              </a:spcBef>
              <a:spcAft>
                <a:spcPts val="800"/>
              </a:spcAft>
            </a:pPr>
            <a:r>
              <a:rPr lang="en-US" sz="1200" dirty="0">
                <a:effectLst/>
                <a:latin typeface="Times New Roman" panose="02020603050405020304" pitchFamily="18" charset="0"/>
                <a:ea typeface="Calibri" panose="020F0502020204030204" pitchFamily="34" charset="0"/>
                <a:cs typeface="Times New Roman" panose="02020603050405020304" pitchFamily="18" charset="0"/>
              </a:rPr>
              <a:t>The strategic planning process, performance advancement and information systems and their interrelationship as well as their fundamentality to the healthcare sector is a whole system that is extremely complex. Due to this complexity, it needs the incorporation efforts to accomplish the quality service delivery to patients. Since strategic planning is key to achieving the set goals, it means the staff across the continuum requires the service of every department to realize the scope of service delivery wanted. So, no one person in a hospital setting has beneficial information about each dimension concerning healthcare issues. The process needs more than one discipline or work environment for it to provide quality healthcare services.</a:t>
            </a:r>
            <a:endParaRPr lang="en-US" sz="1100" dirty="0">
              <a:effectLst/>
              <a:latin typeface="Times New Roman" pitchFamily="18" charset="0"/>
              <a:ea typeface="Calibri" panose="020F0502020204030204" pitchFamily="34" charset="0"/>
              <a:cs typeface="Times New Roman" pitchFamily="18" charset="0"/>
            </a:endParaRPr>
          </a:p>
          <a:p>
            <a:pPr marL="0" marR="0" indent="0">
              <a:lnSpc>
                <a:spcPct val="200000"/>
              </a:lnSpc>
              <a:spcBef>
                <a:spcPts val="0"/>
              </a:spcBef>
              <a:spcAft>
                <a:spcPts val="800"/>
              </a:spcAft>
            </a:pPr>
            <a:r>
              <a:rPr lang="en-US" sz="1200" dirty="0">
                <a:effectLst/>
                <a:latin typeface="Times New Roman" panose="02020603050405020304" pitchFamily="18" charset="0"/>
                <a:ea typeface="Calibri" panose="020F0502020204030204" pitchFamily="34" charset="0"/>
                <a:cs typeface="Times New Roman" panose="02020603050405020304" pitchFamily="18" charset="0"/>
              </a:rPr>
              <a:t>Furthermore, no strategies can be successfully set without having solutions that require enormous creativity. This creativity can be borrowed by interrelating the three dimensions for quality service delivery. Performance improvement requires staff commitment, and numerous buy-in is key requirements. The fundamentals of strategic planning, performance improvement, and information systems are linked and should be executed simultaneously to ensure quality services for patients. </a:t>
            </a:r>
            <a:endParaRPr lang="en-US" sz="1100" dirty="0">
              <a:effectLst/>
              <a:latin typeface="Times New Roman" pitchFamily="18" charset="0"/>
              <a:ea typeface="Calibri" panose="020F0502020204030204" pitchFamily="34" charset="0"/>
              <a:cs typeface="Times New Roman" pitchFamily="18" charset="0"/>
            </a:endParaRPr>
          </a:p>
          <a:p>
            <a:pPr indent="0"/>
            <a:endParaRPr lang="en-US" dirty="0">
              <a:latin typeface="Times New Roman" pitchFamily="18" charset="0"/>
              <a:cs typeface="Times New Roman" pitchFamily="18" charset="0"/>
            </a:endParaRPr>
          </a:p>
          <a:p>
            <a:pPr indent="0"/>
            <a:endParaRPr lang="en-US" dirty="0">
              <a:latin typeface="Times New Roman" pitchFamily="18" charset="0"/>
              <a:cs typeface="Times New Roman" pitchFamily="18" charset="0"/>
            </a:endParaRPr>
          </a:p>
        </p:txBody>
      </p:sp>
      <p:sp>
        <p:nvSpPr>
          <p:cNvPr id="4" name="Slide Number Placeholder 3"/>
          <p:cNvSpPr>
            <a:spLocks noGrp="1"/>
          </p:cNvSpPr>
          <p:nvPr>
            <p:ph type="sldNum" sz="quarter" idx="10"/>
          </p:nvPr>
        </p:nvSpPr>
        <p:spPr/>
        <p:txBody>
          <a:bodyPr/>
          <a:lstStyle/>
          <a:p>
            <a:fld id="{CBD5BA77-14F1-4A0D-AAB8-50657A5C5BF2}" type="slidenum">
              <a:rPr lang="en-US" smtClean="0"/>
              <a:t>9</a:t>
            </a:fld>
            <a:endParaRPr lang="en-US"/>
          </a:p>
        </p:txBody>
      </p:sp>
    </p:spTree>
    <p:extLst>
      <p:ext uri="{BB962C8B-B14F-4D97-AF65-F5344CB8AC3E}">
        <p14:creationId xmlns:p14="http://schemas.microsoft.com/office/powerpoint/2010/main" val="128983223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nSpc>
                <a:spcPct val="200000"/>
              </a:lnSpc>
              <a:spcBef>
                <a:spcPts val="0"/>
              </a:spcBef>
              <a:spcAft>
                <a:spcPts val="800"/>
              </a:spcAft>
            </a:pPr>
            <a:r>
              <a:rPr lang="en-US" sz="1200" dirty="0">
                <a:effectLst/>
                <a:latin typeface="Times New Roman" panose="02020603050405020304" pitchFamily="18" charset="0"/>
                <a:ea typeface="Calibri" panose="020F0502020204030204" pitchFamily="34" charset="0"/>
                <a:cs typeface="Times New Roman" panose="02020603050405020304" pitchFamily="18" charset="0"/>
              </a:rPr>
              <a:t>According to </a:t>
            </a:r>
            <a:r>
              <a:rPr lang="en-US" sz="1200" dirty="0" err="1">
                <a:effectLst/>
                <a:latin typeface="Times New Roman" panose="02020603050405020304" pitchFamily="18" charset="0"/>
                <a:ea typeface="Calibri" panose="020F0502020204030204" pitchFamily="34" charset="0"/>
                <a:cs typeface="Times New Roman" panose="02020603050405020304" pitchFamily="18" charset="0"/>
              </a:rPr>
              <a:t>Alegre</a:t>
            </a:r>
            <a:r>
              <a:rPr lang="en-US" sz="1200" dirty="0">
                <a:effectLst/>
                <a:latin typeface="Times New Roman" panose="02020603050405020304" pitchFamily="18" charset="0"/>
                <a:ea typeface="Calibri" panose="020F0502020204030204" pitchFamily="34" charset="0"/>
                <a:cs typeface="Times New Roman" panose="02020603050405020304" pitchFamily="18" charset="0"/>
              </a:rPr>
              <a:t> et al.</a:t>
            </a:r>
            <a:r>
              <a:rPr lang="en-US" sz="1200" baseline="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200" dirty="0">
                <a:effectLst/>
                <a:latin typeface="Times New Roman" panose="02020603050405020304" pitchFamily="18" charset="0"/>
                <a:ea typeface="Calibri" panose="020F0502020204030204" pitchFamily="34" charset="0"/>
                <a:cs typeface="Times New Roman" panose="02020603050405020304" pitchFamily="18" charset="0"/>
              </a:rPr>
              <a:t>2016), an excellent measure of the scope of healthcare quality is examined by investigating the systems that implicate patient access to affordable healthcare. Another fundamental of having a performance improvement in the healthcare sector is the ability to provide care that is majorly evidence-based. Patient safety is another factor that calls for the need for performance improvement. Cultural competence such as linguistically appropriate care, patient-centered communication and health literacy level of the patients are among the key elements that need the efforts of strategic planning, performance improvement, and information systems (</a:t>
            </a:r>
            <a:r>
              <a:rPr lang="en-US" sz="1200" dirty="0" err="1">
                <a:effectLst/>
                <a:latin typeface="Times New Roman" panose="02020603050405020304" pitchFamily="18" charset="0"/>
                <a:ea typeface="Calibri" panose="020F0502020204030204" pitchFamily="34" charset="0"/>
                <a:cs typeface="Times New Roman" panose="02020603050405020304" pitchFamily="18" charset="0"/>
              </a:rPr>
              <a:t>Huo</a:t>
            </a:r>
            <a:r>
              <a:rPr lang="en-US" sz="1200" dirty="0">
                <a:effectLst/>
                <a:latin typeface="Times New Roman" panose="02020603050405020304" pitchFamily="18" charset="0"/>
                <a:ea typeface="Calibri" panose="020F0502020204030204" pitchFamily="34" charset="0"/>
                <a:cs typeface="Times New Roman" panose="02020603050405020304" pitchFamily="18" charset="0"/>
              </a:rPr>
              <a:t> et al., 2014). Quality service delivery to patients is also depended on the coordination of care with secondary healthcare systems. </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p>
            <a:pPr indent="0"/>
            <a:endParaRPr lang="en-US" dirty="0"/>
          </a:p>
        </p:txBody>
      </p:sp>
      <p:sp>
        <p:nvSpPr>
          <p:cNvPr id="4" name="Slide Number Placeholder 3"/>
          <p:cNvSpPr>
            <a:spLocks noGrp="1"/>
          </p:cNvSpPr>
          <p:nvPr>
            <p:ph type="sldNum" sz="quarter" idx="5"/>
          </p:nvPr>
        </p:nvSpPr>
        <p:spPr/>
        <p:txBody>
          <a:bodyPr/>
          <a:lstStyle/>
          <a:p>
            <a:fld id="{CBD5BA77-14F1-4A0D-AAB8-50657A5C5BF2}" type="slidenum">
              <a:rPr lang="en-US" smtClean="0"/>
              <a:t>10</a:t>
            </a:fld>
            <a:endParaRPr lang="en-US"/>
          </a:p>
        </p:txBody>
      </p:sp>
    </p:spTree>
    <p:extLst>
      <p:ext uri="{BB962C8B-B14F-4D97-AF65-F5344CB8AC3E}">
        <p14:creationId xmlns:p14="http://schemas.microsoft.com/office/powerpoint/2010/main" val="96109815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nSpc>
                <a:spcPct val="200000"/>
              </a:lnSpc>
              <a:spcBef>
                <a:spcPts val="0"/>
              </a:spcBef>
              <a:spcAft>
                <a:spcPts val="800"/>
              </a:spcAft>
            </a:pPr>
            <a:r>
              <a:rPr lang="en-US" sz="1200" dirty="0">
                <a:effectLst/>
                <a:latin typeface="Times New Roman" panose="02020603050405020304" pitchFamily="18" charset="0"/>
                <a:ea typeface="Calibri" panose="020F0502020204030204" pitchFamily="34" charset="0"/>
                <a:cs typeface="Times New Roman" panose="02020603050405020304" pitchFamily="18" charset="0"/>
              </a:rPr>
              <a:t>This study examined the performance improvement that relies on data stored by the information systems of the healthcare sector when delivering results. The study also sought identify information stored in the information systems as a vital factor in comparing performance across various platforms. The data was also used in indicating whether the current changes can facilitate health improvements to patients. The monitoring of these procedural changes was key in ensuring that the performance improvements are sustained to achieve what is outlined in the strategic plans. Due to numerous calls of performance improvement, there has been reduced placement of ineffective solutions across the paradigm of healthcare delivery. </a:t>
            </a:r>
            <a:endParaRPr lang="en-US" sz="1100" dirty="0">
              <a:effectLst/>
              <a:latin typeface="Times New Roman" pitchFamily="18" charset="0"/>
              <a:ea typeface="Calibri" panose="020F0502020204030204" pitchFamily="34" charset="0"/>
              <a:cs typeface="Times New Roman" pitchFamily="18" charset="0"/>
            </a:endParaRPr>
          </a:p>
          <a:p>
            <a:pPr indent="0"/>
            <a:endParaRPr lang="en-US" dirty="0">
              <a:latin typeface="Times New Roman" pitchFamily="18" charset="0"/>
              <a:cs typeface="Times New Roman" pitchFamily="18" charset="0"/>
            </a:endParaRPr>
          </a:p>
        </p:txBody>
      </p:sp>
      <p:sp>
        <p:nvSpPr>
          <p:cNvPr id="4" name="Slide Number Placeholder 3"/>
          <p:cNvSpPr>
            <a:spLocks noGrp="1"/>
          </p:cNvSpPr>
          <p:nvPr>
            <p:ph type="sldNum" sz="quarter" idx="5"/>
          </p:nvPr>
        </p:nvSpPr>
        <p:spPr/>
        <p:txBody>
          <a:bodyPr/>
          <a:lstStyle/>
          <a:p>
            <a:fld id="{CBD5BA77-14F1-4A0D-AAB8-50657A5C5BF2}" type="slidenum">
              <a:rPr lang="en-US" smtClean="0"/>
              <a:t>11</a:t>
            </a:fld>
            <a:endParaRPr lang="en-US"/>
          </a:p>
        </p:txBody>
      </p:sp>
    </p:spTree>
    <p:extLst>
      <p:ext uri="{BB962C8B-B14F-4D97-AF65-F5344CB8AC3E}">
        <p14:creationId xmlns:p14="http://schemas.microsoft.com/office/powerpoint/2010/main" val="360927115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nSpc>
                <a:spcPct val="200000"/>
              </a:lnSpc>
              <a:spcBef>
                <a:spcPts val="0"/>
              </a:spcBef>
              <a:spcAft>
                <a:spcPts val="800"/>
              </a:spcAft>
            </a:pPr>
            <a:r>
              <a:rPr lang="en-US" sz="1200" dirty="0">
                <a:effectLst/>
                <a:latin typeface="Times New Roman" panose="02020603050405020304" pitchFamily="18" charset="0"/>
                <a:ea typeface="Calibri" panose="020F0502020204030204" pitchFamily="34" charset="0"/>
                <a:cs typeface="Times New Roman" panose="02020603050405020304" pitchFamily="18" charset="0"/>
              </a:rPr>
              <a:t>In conclusion, healthcare organizations need strategic planning which is key in performance improvement, since it is easier to execute strategic targets when there are necessary improvement efforts. The approach that was applied in arriving at the findings of the study involved the evaluation of the significance of strategic planning and its linkage to information systems and performance improvement.  Information systems are significant in managing patient data and important when growth is needed. This issue was selected since it is crucial and basic to the healthcare sector. These issues are fundamental to the change needed in the healthcare sector. They are responsible for the ultimate solution for quality service delivery anticipated in the healthcare industry. The healthcare organization needs to know where the challenges affecting the sector are coming from and then apply the necessary strategies to counter the challenges. All these are achievable only if there are consistent data recovery and retrieval and above all the performance improvement is of the high scale. Once the organization has made the necessary strategic plan, the information systems are fundamental in making sure the data required to execute its strategies is pertinent to the flow line. </a:t>
            </a:r>
            <a:endParaRPr lang="en-US" sz="1100" dirty="0">
              <a:effectLst/>
              <a:latin typeface="Times New Roman" pitchFamily="18" charset="0"/>
              <a:ea typeface="Calibri" panose="020F0502020204030204" pitchFamily="34" charset="0"/>
              <a:cs typeface="Times New Roman" pitchFamily="18" charset="0"/>
            </a:endParaRPr>
          </a:p>
          <a:p>
            <a:pPr indent="0"/>
            <a:endParaRPr lang="en-US" dirty="0">
              <a:latin typeface="Times New Roman" pitchFamily="18" charset="0"/>
              <a:cs typeface="Times New Roman" pitchFamily="18" charset="0"/>
            </a:endParaRPr>
          </a:p>
        </p:txBody>
      </p:sp>
      <p:sp>
        <p:nvSpPr>
          <p:cNvPr id="4" name="Slide Number Placeholder 3"/>
          <p:cNvSpPr>
            <a:spLocks noGrp="1"/>
          </p:cNvSpPr>
          <p:nvPr>
            <p:ph type="sldNum" sz="quarter" idx="5"/>
          </p:nvPr>
        </p:nvSpPr>
        <p:spPr/>
        <p:txBody>
          <a:bodyPr/>
          <a:lstStyle/>
          <a:p>
            <a:fld id="{CBD5BA77-14F1-4A0D-AAB8-50657A5C5BF2}" type="slidenum">
              <a:rPr lang="en-US" smtClean="0"/>
              <a:t>12</a:t>
            </a:fld>
            <a:endParaRPr lang="en-US"/>
          </a:p>
        </p:txBody>
      </p:sp>
    </p:spTree>
    <p:extLst>
      <p:ext uri="{BB962C8B-B14F-4D97-AF65-F5344CB8AC3E}">
        <p14:creationId xmlns:p14="http://schemas.microsoft.com/office/powerpoint/2010/main" val="335304681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457200" marR="0" indent="-457200">
              <a:lnSpc>
                <a:spcPct val="200000"/>
              </a:lnSpc>
              <a:spcBef>
                <a:spcPts val="0"/>
              </a:spcBef>
              <a:spcAft>
                <a:spcPts val="800"/>
              </a:spcAft>
            </a:pPr>
            <a:r>
              <a:rPr lang="en-US" sz="1200" dirty="0" err="1">
                <a:solidFill>
                  <a:srgbClr val="222222"/>
                </a:solidFill>
                <a:effectLst/>
                <a:latin typeface="Times New Roman" panose="02020603050405020304" pitchFamily="18" charset="0"/>
                <a:ea typeface="Calibri" panose="020F0502020204030204" pitchFamily="34" charset="0"/>
                <a:cs typeface="Times New Roman" panose="02020603050405020304" pitchFamily="18" charset="0"/>
              </a:rPr>
              <a:t>Akter</a:t>
            </a:r>
            <a:r>
              <a:rPr lang="en-US" sz="1200" dirty="0">
                <a:solidFill>
                  <a:srgbClr val="222222"/>
                </a:solidFill>
                <a:effectLst/>
                <a:latin typeface="Times New Roman" panose="02020603050405020304" pitchFamily="18" charset="0"/>
                <a:ea typeface="Calibri" panose="020F0502020204030204" pitchFamily="34" charset="0"/>
                <a:cs typeface="Times New Roman" panose="02020603050405020304" pitchFamily="18" charset="0"/>
              </a:rPr>
              <a:t>, S., </a:t>
            </a:r>
            <a:r>
              <a:rPr lang="en-US" sz="1200" dirty="0" err="1">
                <a:solidFill>
                  <a:srgbClr val="222222"/>
                </a:solidFill>
                <a:effectLst/>
                <a:latin typeface="Times New Roman" panose="02020603050405020304" pitchFamily="18" charset="0"/>
                <a:ea typeface="Calibri" panose="020F0502020204030204" pitchFamily="34" charset="0"/>
                <a:cs typeface="Times New Roman" panose="02020603050405020304" pitchFamily="18" charset="0"/>
              </a:rPr>
              <a:t>Wamba</a:t>
            </a:r>
            <a:r>
              <a:rPr lang="en-US" sz="1200" dirty="0">
                <a:solidFill>
                  <a:srgbClr val="222222"/>
                </a:solidFill>
                <a:effectLst/>
                <a:latin typeface="Times New Roman" panose="02020603050405020304" pitchFamily="18" charset="0"/>
                <a:ea typeface="Calibri" panose="020F0502020204030204" pitchFamily="34" charset="0"/>
                <a:cs typeface="Times New Roman" panose="02020603050405020304" pitchFamily="18" charset="0"/>
              </a:rPr>
              <a:t>, S. F., Gunasekaran, A., Dubey, R., &amp; Childe, S. J. (2016). How to improve firm performance using big data analytics capability and business strategy alignment? </a:t>
            </a:r>
            <a:r>
              <a:rPr lang="en-US" sz="1100" i="1" dirty="0">
                <a:effectLst/>
                <a:latin typeface="Times New Roman" pitchFamily="18" charset="0"/>
                <a:ea typeface="Calibri" panose="020F0502020204030204" pitchFamily="34" charset="0"/>
                <a:cs typeface="Times New Roman" pitchFamily="18" charset="0"/>
              </a:rPr>
              <a:t>International Journal of Production Economics</a:t>
            </a:r>
            <a:r>
              <a:rPr lang="en-US" sz="1100" dirty="0">
                <a:effectLst/>
                <a:latin typeface="Times New Roman" pitchFamily="18" charset="0"/>
                <a:ea typeface="Calibri" panose="020F0502020204030204" pitchFamily="34" charset="0"/>
                <a:cs typeface="Times New Roman" pitchFamily="18" charset="0"/>
              </a:rPr>
              <a:t>, </a:t>
            </a:r>
            <a:r>
              <a:rPr lang="en-US" sz="1100" i="1" dirty="0">
                <a:effectLst/>
                <a:latin typeface="Times New Roman" pitchFamily="18" charset="0"/>
                <a:ea typeface="Calibri" panose="020F0502020204030204" pitchFamily="34" charset="0"/>
                <a:cs typeface="Times New Roman" pitchFamily="18" charset="0"/>
              </a:rPr>
              <a:t>182</a:t>
            </a:r>
            <a:r>
              <a:rPr lang="en-US" sz="1100" dirty="0">
                <a:effectLst/>
                <a:latin typeface="Times New Roman" pitchFamily="18" charset="0"/>
                <a:ea typeface="Calibri" panose="020F0502020204030204" pitchFamily="34" charset="0"/>
                <a:cs typeface="Times New Roman" pitchFamily="18" charset="0"/>
              </a:rPr>
              <a:t>, 113-131.</a:t>
            </a:r>
          </a:p>
          <a:p>
            <a:pPr marL="457200" marR="0" indent="-457200">
              <a:lnSpc>
                <a:spcPct val="200000"/>
              </a:lnSpc>
              <a:spcBef>
                <a:spcPts val="0"/>
              </a:spcBef>
              <a:spcAft>
                <a:spcPts val="800"/>
              </a:spcAft>
            </a:pPr>
            <a:r>
              <a:rPr lang="en-US" sz="1200" dirty="0">
                <a:solidFill>
                  <a:srgbClr val="222222"/>
                </a:solidFill>
                <a:effectLst/>
                <a:latin typeface="Times New Roman" panose="02020603050405020304" pitchFamily="18" charset="0"/>
                <a:ea typeface="Calibri" panose="020F0502020204030204" pitchFamily="34" charset="0"/>
                <a:cs typeface="Times New Roman" panose="02020603050405020304" pitchFamily="18" charset="0"/>
              </a:rPr>
              <a:t>Alegre, H., Baptista, J. M., Cabrera Jr, E., </a:t>
            </a:r>
            <a:r>
              <a:rPr lang="en-US" sz="1200" dirty="0" err="1">
                <a:solidFill>
                  <a:srgbClr val="222222"/>
                </a:solidFill>
                <a:effectLst/>
                <a:latin typeface="Times New Roman" panose="02020603050405020304" pitchFamily="18" charset="0"/>
                <a:ea typeface="Calibri" panose="020F0502020204030204" pitchFamily="34" charset="0"/>
                <a:cs typeface="Times New Roman" panose="02020603050405020304" pitchFamily="18" charset="0"/>
              </a:rPr>
              <a:t>Cubillo</a:t>
            </a:r>
            <a:r>
              <a:rPr lang="en-US" sz="1200" dirty="0">
                <a:solidFill>
                  <a:srgbClr val="222222"/>
                </a:solidFill>
                <a:effectLst/>
                <a:latin typeface="Times New Roman" panose="02020603050405020304" pitchFamily="18" charset="0"/>
                <a:ea typeface="Calibri" panose="020F0502020204030204" pitchFamily="34" charset="0"/>
                <a:cs typeface="Times New Roman" panose="02020603050405020304" pitchFamily="18" charset="0"/>
              </a:rPr>
              <a:t>, F., Duarte, P., </a:t>
            </a:r>
            <a:r>
              <a:rPr lang="en-US" sz="1200" dirty="0" err="1">
                <a:solidFill>
                  <a:srgbClr val="222222"/>
                </a:solidFill>
                <a:effectLst/>
                <a:latin typeface="Times New Roman" panose="02020603050405020304" pitchFamily="18" charset="0"/>
                <a:ea typeface="Calibri" panose="020F0502020204030204" pitchFamily="34" charset="0"/>
                <a:cs typeface="Times New Roman" panose="02020603050405020304" pitchFamily="18" charset="0"/>
              </a:rPr>
              <a:t>Hirner</a:t>
            </a:r>
            <a:r>
              <a:rPr lang="en-US" sz="1200" dirty="0">
                <a:solidFill>
                  <a:srgbClr val="222222"/>
                </a:solidFill>
                <a:effectLst/>
                <a:latin typeface="Times New Roman" panose="02020603050405020304" pitchFamily="18" charset="0"/>
                <a:ea typeface="Calibri" panose="020F0502020204030204" pitchFamily="34" charset="0"/>
                <a:cs typeface="Times New Roman" panose="02020603050405020304" pitchFamily="18" charset="0"/>
              </a:rPr>
              <a:t>, W., ... &amp; </a:t>
            </a:r>
            <a:r>
              <a:rPr lang="en-US" sz="1200" dirty="0" err="1">
                <a:solidFill>
                  <a:srgbClr val="222222"/>
                </a:solidFill>
                <a:effectLst/>
                <a:latin typeface="Times New Roman" panose="02020603050405020304" pitchFamily="18" charset="0"/>
                <a:ea typeface="Calibri" panose="020F0502020204030204" pitchFamily="34" charset="0"/>
                <a:cs typeface="Times New Roman" panose="02020603050405020304" pitchFamily="18" charset="0"/>
              </a:rPr>
              <a:t>Parena</a:t>
            </a:r>
            <a:r>
              <a:rPr lang="en-US" sz="1200" dirty="0">
                <a:solidFill>
                  <a:srgbClr val="222222"/>
                </a:solidFill>
                <a:effectLst/>
                <a:latin typeface="Times New Roman" panose="02020603050405020304" pitchFamily="18" charset="0"/>
                <a:ea typeface="Calibri" panose="020F0502020204030204" pitchFamily="34" charset="0"/>
                <a:cs typeface="Times New Roman" panose="02020603050405020304" pitchFamily="18" charset="0"/>
              </a:rPr>
              <a:t>, R. (2016). </a:t>
            </a:r>
            <a:r>
              <a:rPr lang="en-US" sz="1100" i="1" dirty="0">
                <a:effectLst/>
                <a:latin typeface="Times New Roman" pitchFamily="18" charset="0"/>
                <a:ea typeface="Calibri" panose="020F0502020204030204" pitchFamily="34" charset="0"/>
                <a:cs typeface="Times New Roman" pitchFamily="18" charset="0"/>
              </a:rPr>
              <a:t>Performance indicators for water supply services</a:t>
            </a:r>
            <a:r>
              <a:rPr lang="en-US" sz="1100" dirty="0">
                <a:effectLst/>
                <a:latin typeface="Times New Roman" pitchFamily="18" charset="0"/>
                <a:ea typeface="Calibri" panose="020F0502020204030204" pitchFamily="34" charset="0"/>
                <a:cs typeface="Times New Roman" pitchFamily="18" charset="0"/>
              </a:rPr>
              <a:t>. IWA publishing.</a:t>
            </a:r>
          </a:p>
          <a:p>
            <a:pPr marL="457200" marR="0" indent="-457200">
              <a:lnSpc>
                <a:spcPct val="200000"/>
              </a:lnSpc>
              <a:spcBef>
                <a:spcPts val="0"/>
              </a:spcBef>
              <a:spcAft>
                <a:spcPts val="800"/>
              </a:spcAft>
            </a:pPr>
            <a:r>
              <a:rPr lang="en-US" sz="1200" dirty="0">
                <a:solidFill>
                  <a:srgbClr val="222222"/>
                </a:solidFill>
                <a:effectLst/>
                <a:latin typeface="Times New Roman" panose="02020603050405020304" pitchFamily="18" charset="0"/>
                <a:ea typeface="Calibri" panose="020F0502020204030204" pitchFamily="34" charset="0"/>
                <a:cs typeface="Times New Roman" panose="02020603050405020304" pitchFamily="18" charset="0"/>
              </a:rPr>
              <a:t>Chin, T. A., Tat, H. H., &amp; </a:t>
            </a:r>
            <a:r>
              <a:rPr lang="en-US" sz="1200" dirty="0" err="1">
                <a:solidFill>
                  <a:srgbClr val="222222"/>
                </a:solidFill>
                <a:effectLst/>
                <a:latin typeface="Times New Roman" panose="02020603050405020304" pitchFamily="18" charset="0"/>
                <a:ea typeface="Calibri" panose="020F0502020204030204" pitchFamily="34" charset="0"/>
                <a:cs typeface="Times New Roman" panose="02020603050405020304" pitchFamily="18" charset="0"/>
              </a:rPr>
              <a:t>Sulaiman</a:t>
            </a:r>
            <a:r>
              <a:rPr lang="en-US" sz="1200" dirty="0">
                <a:solidFill>
                  <a:srgbClr val="222222"/>
                </a:solidFill>
                <a:effectLst/>
                <a:latin typeface="Times New Roman" panose="02020603050405020304" pitchFamily="18" charset="0"/>
                <a:ea typeface="Calibri" panose="020F0502020204030204" pitchFamily="34" charset="0"/>
                <a:cs typeface="Times New Roman" panose="02020603050405020304" pitchFamily="18" charset="0"/>
              </a:rPr>
              <a:t>, Z. (2015). Green supply chain management, environmental collaboration and sustainability performance. </a:t>
            </a:r>
            <a:r>
              <a:rPr lang="en-US" sz="1100" i="1" dirty="0">
                <a:effectLst/>
                <a:latin typeface="Times New Roman" pitchFamily="18" charset="0"/>
                <a:ea typeface="Calibri" panose="020F0502020204030204" pitchFamily="34" charset="0"/>
                <a:cs typeface="Times New Roman" pitchFamily="18" charset="0"/>
              </a:rPr>
              <a:t>Procedia </a:t>
            </a:r>
            <a:r>
              <a:rPr lang="en-US" sz="1100" i="1" dirty="0" err="1">
                <a:effectLst/>
                <a:latin typeface="Times New Roman" pitchFamily="18" charset="0"/>
                <a:ea typeface="Calibri" panose="020F0502020204030204" pitchFamily="34" charset="0"/>
                <a:cs typeface="Times New Roman" pitchFamily="18" charset="0"/>
              </a:rPr>
              <a:t>Cirp</a:t>
            </a:r>
            <a:r>
              <a:rPr lang="en-US" sz="1100" dirty="0">
                <a:effectLst/>
                <a:latin typeface="Times New Roman" pitchFamily="18" charset="0"/>
                <a:ea typeface="Calibri" panose="020F0502020204030204" pitchFamily="34" charset="0"/>
                <a:cs typeface="Times New Roman" pitchFamily="18" charset="0"/>
              </a:rPr>
              <a:t>, </a:t>
            </a:r>
            <a:r>
              <a:rPr lang="en-US" sz="1100" i="1" dirty="0">
                <a:effectLst/>
                <a:latin typeface="Times New Roman" pitchFamily="18" charset="0"/>
                <a:ea typeface="Calibri" panose="020F0502020204030204" pitchFamily="34" charset="0"/>
                <a:cs typeface="Times New Roman" pitchFamily="18" charset="0"/>
              </a:rPr>
              <a:t>26</a:t>
            </a:r>
            <a:r>
              <a:rPr lang="en-US" sz="1100" dirty="0">
                <a:effectLst/>
                <a:latin typeface="Times New Roman" pitchFamily="18" charset="0"/>
                <a:ea typeface="Calibri" panose="020F0502020204030204" pitchFamily="34" charset="0"/>
                <a:cs typeface="Times New Roman" pitchFamily="18" charset="0"/>
              </a:rPr>
              <a:t>, 695-699.</a:t>
            </a:r>
          </a:p>
          <a:p>
            <a:pPr marL="457200" marR="0" indent="-457200">
              <a:lnSpc>
                <a:spcPct val="200000"/>
              </a:lnSpc>
              <a:spcBef>
                <a:spcPts val="0"/>
              </a:spcBef>
              <a:spcAft>
                <a:spcPts val="800"/>
              </a:spcAft>
            </a:pPr>
            <a:r>
              <a:rPr lang="en-US" sz="1200" dirty="0" err="1">
                <a:solidFill>
                  <a:srgbClr val="222222"/>
                </a:solidFill>
                <a:effectLst/>
                <a:latin typeface="Times New Roman" panose="02020603050405020304" pitchFamily="18" charset="0"/>
                <a:ea typeface="Calibri" panose="020F0502020204030204" pitchFamily="34" charset="0"/>
                <a:cs typeface="Times New Roman" panose="02020603050405020304" pitchFamily="18" charset="0"/>
              </a:rPr>
              <a:t>Goetsch</a:t>
            </a:r>
            <a:r>
              <a:rPr lang="en-US" sz="1200" dirty="0">
                <a:solidFill>
                  <a:srgbClr val="222222"/>
                </a:solidFill>
                <a:effectLst/>
                <a:latin typeface="Times New Roman" panose="02020603050405020304" pitchFamily="18" charset="0"/>
                <a:ea typeface="Calibri" panose="020F0502020204030204" pitchFamily="34" charset="0"/>
                <a:cs typeface="Times New Roman" panose="02020603050405020304" pitchFamily="18" charset="0"/>
              </a:rPr>
              <a:t>, D. L., &amp; Davis, S. B. (2014). </a:t>
            </a:r>
            <a:r>
              <a:rPr lang="en-US" sz="1100" i="1" dirty="0">
                <a:effectLst/>
                <a:latin typeface="Times New Roman" pitchFamily="18" charset="0"/>
                <a:ea typeface="Calibri" panose="020F0502020204030204" pitchFamily="34" charset="0"/>
                <a:cs typeface="Times New Roman" pitchFamily="18" charset="0"/>
              </a:rPr>
              <a:t>Quality management for organizational excellence</a:t>
            </a:r>
            <a:r>
              <a:rPr lang="en-US" sz="1100" dirty="0">
                <a:effectLst/>
                <a:latin typeface="Times New Roman" pitchFamily="18" charset="0"/>
                <a:ea typeface="Calibri" panose="020F0502020204030204" pitchFamily="34" charset="0"/>
                <a:cs typeface="Times New Roman" pitchFamily="18" charset="0"/>
              </a:rPr>
              <a:t>. Upper Saddle River, NJ: </a:t>
            </a:r>
            <a:r>
              <a:rPr lang="en-US" sz="1100" dirty="0" err="1">
                <a:effectLst/>
                <a:latin typeface="Times New Roman" pitchFamily="18" charset="0"/>
                <a:ea typeface="Calibri" panose="020F0502020204030204" pitchFamily="34" charset="0"/>
                <a:cs typeface="Times New Roman" pitchFamily="18" charset="0"/>
              </a:rPr>
              <a:t>pearson</a:t>
            </a:r>
            <a:r>
              <a:rPr lang="en-US" sz="1100" dirty="0">
                <a:effectLst/>
                <a:latin typeface="Times New Roman" pitchFamily="18" charset="0"/>
                <a:ea typeface="Calibri" panose="020F0502020204030204" pitchFamily="34" charset="0"/>
                <a:cs typeface="Times New Roman" pitchFamily="18" charset="0"/>
              </a:rPr>
              <a:t>.</a:t>
            </a:r>
          </a:p>
          <a:p>
            <a:pPr marL="457200" marR="0" indent="-457200">
              <a:lnSpc>
                <a:spcPct val="200000"/>
              </a:lnSpc>
              <a:spcBef>
                <a:spcPts val="0"/>
              </a:spcBef>
              <a:spcAft>
                <a:spcPts val="800"/>
              </a:spcAft>
            </a:pPr>
            <a:r>
              <a:rPr lang="en-US" sz="1200" dirty="0" err="1">
                <a:solidFill>
                  <a:srgbClr val="222222"/>
                </a:solidFill>
                <a:effectLst/>
                <a:latin typeface="Times New Roman" panose="02020603050405020304" pitchFamily="18" charset="0"/>
                <a:ea typeface="Calibri" panose="020F0502020204030204" pitchFamily="34" charset="0"/>
                <a:cs typeface="Times New Roman" panose="02020603050405020304" pitchFamily="18" charset="0"/>
              </a:rPr>
              <a:t>Huo</a:t>
            </a:r>
            <a:r>
              <a:rPr lang="en-US" sz="1200" dirty="0">
                <a:solidFill>
                  <a:srgbClr val="222222"/>
                </a:solidFill>
                <a:effectLst/>
                <a:latin typeface="Times New Roman" panose="02020603050405020304" pitchFamily="18" charset="0"/>
                <a:ea typeface="Calibri" panose="020F0502020204030204" pitchFamily="34" charset="0"/>
                <a:cs typeface="Times New Roman" panose="02020603050405020304" pitchFamily="18" charset="0"/>
              </a:rPr>
              <a:t>, B., Qi, Y., Wang, Z., &amp; Zhao, X. (2014). The impact of supply chain integration on firm performance: The moderating role of competitive strategy. </a:t>
            </a:r>
            <a:r>
              <a:rPr lang="en-US" sz="1100" i="1" dirty="0">
                <a:effectLst/>
                <a:latin typeface="Times New Roman" pitchFamily="18" charset="0"/>
                <a:ea typeface="Calibri" panose="020F0502020204030204" pitchFamily="34" charset="0"/>
                <a:cs typeface="Times New Roman" pitchFamily="18" charset="0"/>
              </a:rPr>
              <a:t>Supply Chain Management: An International Journal</a:t>
            </a:r>
            <a:r>
              <a:rPr lang="en-US" sz="1100" dirty="0">
                <a:effectLst/>
                <a:latin typeface="Times New Roman" pitchFamily="18" charset="0"/>
                <a:ea typeface="Calibri" panose="020F0502020204030204" pitchFamily="34" charset="0"/>
                <a:cs typeface="Times New Roman" pitchFamily="18" charset="0"/>
              </a:rPr>
              <a:t>, </a:t>
            </a:r>
            <a:r>
              <a:rPr lang="en-US" sz="1100" i="1" dirty="0">
                <a:effectLst/>
                <a:latin typeface="Times New Roman" pitchFamily="18" charset="0"/>
                <a:ea typeface="Calibri" panose="020F0502020204030204" pitchFamily="34" charset="0"/>
                <a:cs typeface="Times New Roman" pitchFamily="18" charset="0"/>
              </a:rPr>
              <a:t>19</a:t>
            </a:r>
            <a:r>
              <a:rPr lang="en-US" sz="1100" dirty="0">
                <a:effectLst/>
                <a:latin typeface="Times New Roman" pitchFamily="18" charset="0"/>
                <a:ea typeface="Calibri" panose="020F0502020204030204" pitchFamily="34" charset="0"/>
                <a:cs typeface="Times New Roman" pitchFamily="18" charset="0"/>
              </a:rPr>
              <a:t>(4), 369-384.</a:t>
            </a:r>
          </a:p>
          <a:p>
            <a:pPr marL="457200" marR="0" indent="-457200">
              <a:lnSpc>
                <a:spcPct val="200000"/>
              </a:lnSpc>
              <a:spcBef>
                <a:spcPts val="0"/>
              </a:spcBef>
              <a:spcAft>
                <a:spcPts val="800"/>
              </a:spcAft>
            </a:pPr>
            <a:r>
              <a:rPr lang="en-US" sz="1200" dirty="0" err="1">
                <a:solidFill>
                  <a:srgbClr val="222222"/>
                </a:solidFill>
                <a:effectLst/>
                <a:latin typeface="Times New Roman" panose="02020603050405020304" pitchFamily="18" charset="0"/>
                <a:ea typeface="Calibri" panose="020F0502020204030204" pitchFamily="34" charset="0"/>
                <a:cs typeface="Times New Roman" panose="02020603050405020304" pitchFamily="18" charset="0"/>
              </a:rPr>
              <a:t>Pearlson</a:t>
            </a:r>
            <a:r>
              <a:rPr lang="en-US" sz="1200" dirty="0">
                <a:solidFill>
                  <a:srgbClr val="222222"/>
                </a:solidFill>
                <a:effectLst/>
                <a:latin typeface="Times New Roman" panose="02020603050405020304" pitchFamily="18" charset="0"/>
                <a:ea typeface="Calibri" panose="020F0502020204030204" pitchFamily="34" charset="0"/>
                <a:cs typeface="Times New Roman" panose="02020603050405020304" pitchFamily="18" charset="0"/>
              </a:rPr>
              <a:t>, K. E., Saunders, C. S., &amp; </a:t>
            </a:r>
            <a:r>
              <a:rPr lang="en-US" sz="1200" dirty="0" err="1">
                <a:solidFill>
                  <a:srgbClr val="222222"/>
                </a:solidFill>
                <a:effectLst/>
                <a:latin typeface="Times New Roman" panose="02020603050405020304" pitchFamily="18" charset="0"/>
                <a:ea typeface="Calibri" panose="020F0502020204030204" pitchFamily="34" charset="0"/>
                <a:cs typeface="Times New Roman" panose="02020603050405020304" pitchFamily="18" charset="0"/>
              </a:rPr>
              <a:t>Galletta</a:t>
            </a:r>
            <a:r>
              <a:rPr lang="en-US" sz="1200" dirty="0">
                <a:solidFill>
                  <a:srgbClr val="222222"/>
                </a:solidFill>
                <a:effectLst/>
                <a:latin typeface="Times New Roman" panose="02020603050405020304" pitchFamily="18" charset="0"/>
                <a:ea typeface="Calibri" panose="020F0502020204030204" pitchFamily="34" charset="0"/>
                <a:cs typeface="Times New Roman" panose="02020603050405020304" pitchFamily="18" charset="0"/>
              </a:rPr>
              <a:t>, D. F. (2016). </a:t>
            </a:r>
            <a:r>
              <a:rPr lang="en-US" sz="1100" i="1" dirty="0">
                <a:effectLst/>
                <a:latin typeface="Times New Roman" pitchFamily="18" charset="0"/>
                <a:ea typeface="Calibri" panose="020F0502020204030204" pitchFamily="34" charset="0"/>
                <a:cs typeface="Times New Roman" pitchFamily="18" charset="0"/>
              </a:rPr>
              <a:t>Managing and using information systems, binder ready version: a strategic approach</a:t>
            </a:r>
            <a:r>
              <a:rPr lang="en-US" sz="1100" dirty="0">
                <a:effectLst/>
                <a:latin typeface="Times New Roman" pitchFamily="18" charset="0"/>
                <a:ea typeface="Calibri" panose="020F0502020204030204" pitchFamily="34" charset="0"/>
                <a:cs typeface="Times New Roman" pitchFamily="18" charset="0"/>
              </a:rPr>
              <a:t>. John Wiley &amp; Sons.</a:t>
            </a:r>
          </a:p>
          <a:p>
            <a:pPr marL="457200" marR="0" indent="-457200">
              <a:lnSpc>
                <a:spcPct val="200000"/>
              </a:lnSpc>
              <a:spcBef>
                <a:spcPts val="0"/>
              </a:spcBef>
              <a:spcAft>
                <a:spcPts val="800"/>
              </a:spcAft>
            </a:pPr>
            <a:r>
              <a:rPr lang="en-US" sz="1200" dirty="0" err="1">
                <a:solidFill>
                  <a:srgbClr val="222222"/>
                </a:solidFill>
                <a:effectLst/>
                <a:latin typeface="Times New Roman" panose="02020603050405020304" pitchFamily="18" charset="0"/>
                <a:ea typeface="Calibri" panose="020F0502020204030204" pitchFamily="34" charset="0"/>
                <a:cs typeface="Times New Roman" panose="02020603050405020304" pitchFamily="18" charset="0"/>
              </a:rPr>
              <a:t>Spekle</a:t>
            </a:r>
            <a:r>
              <a:rPr lang="en-US" sz="1200" dirty="0">
                <a:solidFill>
                  <a:srgbClr val="222222"/>
                </a:solidFill>
                <a:effectLst/>
                <a:latin typeface="Times New Roman" panose="02020603050405020304" pitchFamily="18" charset="0"/>
                <a:ea typeface="Calibri" panose="020F0502020204030204" pitchFamily="34" charset="0"/>
                <a:cs typeface="Times New Roman" panose="02020603050405020304" pitchFamily="18" charset="0"/>
              </a:rPr>
              <a:t>, R. F., &amp; </a:t>
            </a:r>
            <a:r>
              <a:rPr lang="en-US" sz="1200" dirty="0" err="1">
                <a:solidFill>
                  <a:srgbClr val="222222"/>
                </a:solidFill>
                <a:effectLst/>
                <a:latin typeface="Times New Roman" panose="02020603050405020304" pitchFamily="18" charset="0"/>
                <a:ea typeface="Calibri" panose="020F0502020204030204" pitchFamily="34" charset="0"/>
                <a:cs typeface="Times New Roman" panose="02020603050405020304" pitchFamily="18" charset="0"/>
              </a:rPr>
              <a:t>Verbeeten</a:t>
            </a:r>
            <a:r>
              <a:rPr lang="en-US" sz="1200" dirty="0">
                <a:solidFill>
                  <a:srgbClr val="222222"/>
                </a:solidFill>
                <a:effectLst/>
                <a:latin typeface="Times New Roman" panose="02020603050405020304" pitchFamily="18" charset="0"/>
                <a:ea typeface="Calibri" panose="020F0502020204030204" pitchFamily="34" charset="0"/>
                <a:cs typeface="Times New Roman" panose="02020603050405020304" pitchFamily="18" charset="0"/>
              </a:rPr>
              <a:t>, F. H. (2014). The use of performance measurement systems in the public sector: Effects on performance. </a:t>
            </a:r>
            <a:r>
              <a:rPr lang="en-US" sz="1100" i="1" dirty="0">
                <a:effectLst/>
                <a:latin typeface="Times New Roman" pitchFamily="18" charset="0"/>
                <a:ea typeface="Calibri" panose="020F0502020204030204" pitchFamily="34" charset="0"/>
                <a:cs typeface="Times New Roman" pitchFamily="18" charset="0"/>
              </a:rPr>
              <a:t>Management Accounting Research</a:t>
            </a:r>
            <a:r>
              <a:rPr lang="en-US" sz="1100" dirty="0">
                <a:effectLst/>
                <a:latin typeface="Times New Roman" pitchFamily="18" charset="0"/>
                <a:ea typeface="Calibri" panose="020F0502020204030204" pitchFamily="34" charset="0"/>
                <a:cs typeface="Times New Roman" pitchFamily="18" charset="0"/>
              </a:rPr>
              <a:t>, </a:t>
            </a:r>
            <a:r>
              <a:rPr lang="en-US" sz="1100" i="1" dirty="0">
                <a:effectLst/>
                <a:latin typeface="Times New Roman" pitchFamily="18" charset="0"/>
                <a:ea typeface="Calibri" panose="020F0502020204030204" pitchFamily="34" charset="0"/>
                <a:cs typeface="Times New Roman" pitchFamily="18" charset="0"/>
              </a:rPr>
              <a:t>25</a:t>
            </a:r>
            <a:r>
              <a:rPr lang="en-US" sz="1100" dirty="0">
                <a:effectLst/>
                <a:latin typeface="Times New Roman" pitchFamily="18" charset="0"/>
                <a:ea typeface="Calibri" panose="020F0502020204030204" pitchFamily="34" charset="0"/>
                <a:cs typeface="Times New Roman" pitchFamily="18" charset="0"/>
              </a:rPr>
              <a:t>(2), 131-146.</a:t>
            </a:r>
          </a:p>
          <a:p>
            <a:endParaRPr lang="en-US" dirty="0">
              <a:latin typeface="Times New Roman" pitchFamily="18" charset="0"/>
              <a:cs typeface="Times New Roman" pitchFamily="18" charset="0"/>
            </a:endParaRPr>
          </a:p>
        </p:txBody>
      </p:sp>
      <p:sp>
        <p:nvSpPr>
          <p:cNvPr id="4" name="Slide Number Placeholder 3"/>
          <p:cNvSpPr>
            <a:spLocks noGrp="1"/>
          </p:cNvSpPr>
          <p:nvPr>
            <p:ph type="sldNum" sz="quarter" idx="5"/>
          </p:nvPr>
        </p:nvSpPr>
        <p:spPr/>
        <p:txBody>
          <a:bodyPr/>
          <a:lstStyle/>
          <a:p>
            <a:fld id="{CBD5BA77-14F1-4A0D-AAB8-50657A5C5BF2}" type="slidenum">
              <a:rPr lang="en-US" smtClean="0"/>
              <a:t>13</a:t>
            </a:fld>
            <a:endParaRPr lang="en-US"/>
          </a:p>
        </p:txBody>
      </p:sp>
    </p:spTree>
    <p:extLst>
      <p:ext uri="{BB962C8B-B14F-4D97-AF65-F5344CB8AC3E}">
        <p14:creationId xmlns:p14="http://schemas.microsoft.com/office/powerpoint/2010/main" val="97534153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B448C9A7-1241-4A04-BADB-5D94F477A060}" type="datetimeFigureOut">
              <a:rPr lang="en-US" smtClean="0"/>
              <a:t>2/26/2019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D617CB6-8099-4DE0-B3AF-EC5C2C606AAA}" type="slidenum">
              <a:rPr lang="en-US" smtClean="0"/>
              <a:t>‹#›</a:t>
            </a:fld>
            <a:endParaRPr lang="en-US"/>
          </a:p>
        </p:txBody>
      </p:sp>
    </p:spTree>
    <p:extLst>
      <p:ext uri="{BB962C8B-B14F-4D97-AF65-F5344CB8AC3E}">
        <p14:creationId xmlns:p14="http://schemas.microsoft.com/office/powerpoint/2010/main" val="212473362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448C9A7-1241-4A04-BADB-5D94F477A060}" type="datetimeFigureOut">
              <a:rPr lang="en-US" smtClean="0"/>
              <a:t>2/26/2019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D617CB6-8099-4DE0-B3AF-EC5C2C606AAA}" type="slidenum">
              <a:rPr lang="en-US" smtClean="0"/>
              <a:t>‹#›</a:t>
            </a:fld>
            <a:endParaRPr lang="en-US"/>
          </a:p>
        </p:txBody>
      </p:sp>
    </p:spTree>
    <p:extLst>
      <p:ext uri="{BB962C8B-B14F-4D97-AF65-F5344CB8AC3E}">
        <p14:creationId xmlns:p14="http://schemas.microsoft.com/office/powerpoint/2010/main" val="137824172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448C9A7-1241-4A04-BADB-5D94F477A060}" type="datetimeFigureOut">
              <a:rPr lang="en-US" smtClean="0"/>
              <a:t>2/26/2019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D617CB6-8099-4DE0-B3AF-EC5C2C606AAA}" type="slidenum">
              <a:rPr lang="en-US" smtClean="0"/>
              <a:t>‹#›</a:t>
            </a:fld>
            <a:endParaRPr lang="en-US"/>
          </a:p>
        </p:txBody>
      </p:sp>
    </p:spTree>
    <p:extLst>
      <p:ext uri="{BB962C8B-B14F-4D97-AF65-F5344CB8AC3E}">
        <p14:creationId xmlns:p14="http://schemas.microsoft.com/office/powerpoint/2010/main" val="99563878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B448C9A7-1241-4A04-BADB-5D94F477A060}" type="datetimeFigureOut">
              <a:rPr lang="en-US" smtClean="0"/>
              <a:t>2/26/2019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D617CB6-8099-4DE0-B3AF-EC5C2C606AAA}" type="slidenum">
              <a:rPr lang="en-US" smtClean="0"/>
              <a:t>‹#›</a:t>
            </a:fld>
            <a:endParaRPr lang="en-US"/>
          </a:p>
        </p:txBody>
      </p:sp>
    </p:spTree>
    <p:extLst>
      <p:ext uri="{BB962C8B-B14F-4D97-AF65-F5344CB8AC3E}">
        <p14:creationId xmlns:p14="http://schemas.microsoft.com/office/powerpoint/2010/main" val="70627219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448C9A7-1241-4A04-BADB-5D94F477A060}" type="datetimeFigureOut">
              <a:rPr lang="en-US" smtClean="0"/>
              <a:t>2/26/2019</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1D617CB6-8099-4DE0-B3AF-EC5C2C606AAA}" type="slidenum">
              <a:rPr lang="en-US" smtClean="0"/>
              <a:t>‹#›</a:t>
            </a:fld>
            <a:endParaRPr lang="en-US"/>
          </a:p>
        </p:txBody>
      </p:sp>
    </p:spTree>
    <p:extLst>
      <p:ext uri="{BB962C8B-B14F-4D97-AF65-F5344CB8AC3E}">
        <p14:creationId xmlns:p14="http://schemas.microsoft.com/office/powerpoint/2010/main" val="6403661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448C9A7-1241-4A04-BADB-5D94F477A060}" type="datetimeFigureOut">
              <a:rPr lang="en-US" smtClean="0"/>
              <a:t>2/26/2019</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1D617CB6-8099-4DE0-B3AF-EC5C2C606AAA}" type="slidenum">
              <a:rPr lang="en-US" smtClean="0"/>
              <a:t>‹#›</a:t>
            </a:fld>
            <a:endParaRPr lang="en-US"/>
          </a:p>
        </p:txBody>
      </p:sp>
    </p:spTree>
    <p:extLst>
      <p:ext uri="{BB962C8B-B14F-4D97-AF65-F5344CB8AC3E}">
        <p14:creationId xmlns:p14="http://schemas.microsoft.com/office/powerpoint/2010/main" val="267875185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448C9A7-1241-4A04-BADB-5D94F477A060}" type="datetimeFigureOut">
              <a:rPr lang="en-US" smtClean="0"/>
              <a:t>2/26/2019</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1D617CB6-8099-4DE0-B3AF-EC5C2C606AAA}" type="slidenum">
              <a:rPr lang="en-US" smtClean="0"/>
              <a:t>‹#›</a:t>
            </a:fld>
            <a:endParaRPr lang="en-US"/>
          </a:p>
        </p:txBody>
      </p:sp>
    </p:spTree>
    <p:extLst>
      <p:ext uri="{BB962C8B-B14F-4D97-AF65-F5344CB8AC3E}">
        <p14:creationId xmlns:p14="http://schemas.microsoft.com/office/powerpoint/2010/main" val="219079904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B448C9A7-1241-4A04-BADB-5D94F477A060}" type="datetimeFigureOut">
              <a:rPr lang="en-US" smtClean="0"/>
              <a:t>2/26/2019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D617CB6-8099-4DE0-B3AF-EC5C2C606AAA}" type="slidenum">
              <a:rPr lang="en-US" smtClean="0"/>
              <a:t>‹#›</a:t>
            </a:fld>
            <a:endParaRPr lang="en-US"/>
          </a:p>
        </p:txBody>
      </p:sp>
    </p:spTree>
    <p:extLst>
      <p:ext uri="{BB962C8B-B14F-4D97-AF65-F5344CB8AC3E}">
        <p14:creationId xmlns:p14="http://schemas.microsoft.com/office/powerpoint/2010/main" val="162747480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B448C9A7-1241-4A04-BADB-5D94F477A060}" type="datetimeFigureOut">
              <a:rPr lang="en-US" smtClean="0"/>
              <a:t>2/26/2019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D617CB6-8099-4DE0-B3AF-EC5C2C606AAA}" type="slidenum">
              <a:rPr lang="en-US" smtClean="0"/>
              <a:t>‹#›</a:t>
            </a:fld>
            <a:endParaRPr lang="en-US"/>
          </a:p>
        </p:txBody>
      </p:sp>
    </p:spTree>
    <p:extLst>
      <p:ext uri="{BB962C8B-B14F-4D97-AF65-F5344CB8AC3E}">
        <p14:creationId xmlns:p14="http://schemas.microsoft.com/office/powerpoint/2010/main" val="118658425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448C9A7-1241-4A04-BADB-5D94F477A060}" type="datetimeFigureOut">
              <a:rPr lang="en-US" smtClean="0"/>
              <a:t>2/26/2019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D617CB6-8099-4DE0-B3AF-EC5C2C606AAA}" type="slidenum">
              <a:rPr lang="en-US" smtClean="0"/>
              <a:t>‹#›</a:t>
            </a:fld>
            <a:endParaRPr lang="en-US"/>
          </a:p>
        </p:txBody>
      </p:sp>
    </p:spTree>
    <p:extLst>
      <p:ext uri="{BB962C8B-B14F-4D97-AF65-F5344CB8AC3E}">
        <p14:creationId xmlns:p14="http://schemas.microsoft.com/office/powerpoint/2010/main" val="99464307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448C9A7-1241-4A04-BADB-5D94F477A060}" type="datetimeFigureOut">
              <a:rPr lang="en-US" smtClean="0"/>
              <a:t>2/26/2019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D617CB6-8099-4DE0-B3AF-EC5C2C606AAA}" type="slidenum">
              <a:rPr lang="en-US" smtClean="0"/>
              <a:t>‹#›</a:t>
            </a:fld>
            <a:endParaRPr lang="en-US"/>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399624989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448C9A7-1241-4A04-BADB-5D94F477A060}" type="datetimeFigureOut">
              <a:rPr lang="en-US" smtClean="0"/>
              <a:t>2/26/2019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D617CB6-8099-4DE0-B3AF-EC5C2C606AAA}" type="slidenum">
              <a:rPr lang="en-US" smtClean="0"/>
              <a:t>‹#›</a:t>
            </a:fld>
            <a:endParaRPr lang="en-US"/>
          </a:p>
        </p:txBody>
      </p:sp>
    </p:spTree>
    <p:extLst>
      <p:ext uri="{BB962C8B-B14F-4D97-AF65-F5344CB8AC3E}">
        <p14:creationId xmlns:p14="http://schemas.microsoft.com/office/powerpoint/2010/main" val="28727256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448C9A7-1241-4A04-BADB-5D94F477A060}" type="datetimeFigureOut">
              <a:rPr lang="en-US" smtClean="0"/>
              <a:t>2/26/2019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D617CB6-8099-4DE0-B3AF-EC5C2C606AAA}" type="slidenum">
              <a:rPr lang="en-US" smtClean="0"/>
              <a:t>‹#›</a:t>
            </a:fld>
            <a:endParaRPr lang="en-US"/>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287963878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448C9A7-1241-4A04-BADB-5D94F477A060}" type="datetimeFigureOut">
              <a:rPr lang="en-US" smtClean="0"/>
              <a:t>2/26/2019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D617CB6-8099-4DE0-B3AF-EC5C2C606AAA}" type="slidenum">
              <a:rPr lang="en-US" smtClean="0"/>
              <a:t>‹#›</a:t>
            </a:fld>
            <a:endParaRPr lang="en-US"/>
          </a:p>
        </p:txBody>
      </p:sp>
    </p:spTree>
    <p:extLst>
      <p:ext uri="{BB962C8B-B14F-4D97-AF65-F5344CB8AC3E}">
        <p14:creationId xmlns:p14="http://schemas.microsoft.com/office/powerpoint/2010/main" val="121529115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448C9A7-1241-4A04-BADB-5D94F477A060}" type="datetimeFigureOut">
              <a:rPr lang="en-US" smtClean="0"/>
              <a:t>2/26/2019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D617CB6-8099-4DE0-B3AF-EC5C2C606AAA}" type="slidenum">
              <a:rPr lang="en-US" smtClean="0"/>
              <a:t>‹#›</a:t>
            </a:fld>
            <a:endParaRPr lang="en-US"/>
          </a:p>
        </p:txBody>
      </p:sp>
    </p:spTree>
    <p:extLst>
      <p:ext uri="{BB962C8B-B14F-4D97-AF65-F5344CB8AC3E}">
        <p14:creationId xmlns:p14="http://schemas.microsoft.com/office/powerpoint/2010/main" val="426425201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448C9A7-1241-4A04-BADB-5D94F477A060}" type="datetimeFigureOut">
              <a:rPr lang="en-US" smtClean="0"/>
              <a:t>2/26/2019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D617CB6-8099-4DE0-B3AF-EC5C2C606AAA}" type="slidenum">
              <a:rPr lang="en-US" smtClean="0"/>
              <a:t>‹#›</a:t>
            </a:fld>
            <a:endParaRPr lang="en-US"/>
          </a:p>
        </p:txBody>
      </p:sp>
    </p:spTree>
    <p:extLst>
      <p:ext uri="{BB962C8B-B14F-4D97-AF65-F5344CB8AC3E}">
        <p14:creationId xmlns:p14="http://schemas.microsoft.com/office/powerpoint/2010/main" val="340134784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B448C9A7-1241-4A04-BADB-5D94F477A060}" type="datetimeFigureOut">
              <a:rPr lang="en-US" smtClean="0"/>
              <a:t>2/26/2019</a:t>
            </a:fld>
            <a:endParaRPr lang="en-US"/>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1D617CB6-8099-4DE0-B3AF-EC5C2C606AAA}" type="slidenum">
              <a:rPr lang="en-US" smtClean="0"/>
              <a:t>‹#›</a:t>
            </a:fld>
            <a:endParaRPr lang="en-US"/>
          </a:p>
        </p:txBody>
      </p:sp>
    </p:spTree>
    <p:extLst>
      <p:ext uri="{BB962C8B-B14F-4D97-AF65-F5344CB8AC3E}">
        <p14:creationId xmlns:p14="http://schemas.microsoft.com/office/powerpoint/2010/main" val="553031654"/>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 id="2147483708" r:id="rId12"/>
    <p:sldLayoutId id="2147483709" r:id="rId13"/>
    <p:sldLayoutId id="2147483710" r:id="rId14"/>
    <p:sldLayoutId id="2147483711" r:id="rId15"/>
    <p:sldLayoutId id="2147483712"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30390DD-EAC4-4AEE-802D-E00D5B8E7363}"/>
              </a:ext>
            </a:extLst>
          </p:cNvPr>
          <p:cNvSpPr>
            <a:spLocks noGrp="1"/>
          </p:cNvSpPr>
          <p:nvPr>
            <p:ph type="ctrTitle"/>
          </p:nvPr>
        </p:nvSpPr>
        <p:spPr/>
        <p:txBody>
          <a:bodyPr/>
          <a:lstStyle/>
          <a:p>
            <a:r>
              <a:rPr lang="en-US" sz="3600" dirty="0">
                <a:latin typeface="Times New Roman" pitchFamily="18" charset="0"/>
                <a:cs typeface="Times New Roman" pitchFamily="18" charset="0"/>
              </a:rPr>
              <a:t>How Strategic Planning, Performance Improvement, and Information Systems are Interrelated and Fundamental to the Delivery of Quality Health Care</a:t>
            </a:r>
          </a:p>
        </p:txBody>
      </p:sp>
      <p:sp>
        <p:nvSpPr>
          <p:cNvPr id="3" name="Subtitle 2">
            <a:extLst>
              <a:ext uri="{FF2B5EF4-FFF2-40B4-BE49-F238E27FC236}">
                <a16:creationId xmlns:a16="http://schemas.microsoft.com/office/drawing/2014/main" xmlns="" id="{4EE3D913-D50D-488F-A48D-9D952E3953DA}"/>
              </a:ext>
            </a:extLst>
          </p:cNvPr>
          <p:cNvSpPr>
            <a:spLocks noGrp="1"/>
          </p:cNvSpPr>
          <p:nvPr>
            <p:ph type="subTitle" idx="1"/>
          </p:nvPr>
        </p:nvSpPr>
        <p:spPr/>
        <p:txBody>
          <a:bodyPr/>
          <a:lstStyle/>
          <a:p>
            <a:r>
              <a:rPr lang="en-US" cap="none" dirty="0">
                <a:latin typeface="Times New Roman" pitchFamily="18" charset="0"/>
                <a:cs typeface="Times New Roman" pitchFamily="18" charset="0"/>
              </a:rPr>
              <a:t>Student’s Name</a:t>
            </a:r>
          </a:p>
          <a:p>
            <a:r>
              <a:rPr lang="en-US" cap="none" dirty="0">
                <a:latin typeface="Times New Roman" pitchFamily="18" charset="0"/>
                <a:cs typeface="Times New Roman" pitchFamily="18" charset="0"/>
              </a:rPr>
              <a:t>Institutional Affiliation</a:t>
            </a:r>
          </a:p>
        </p:txBody>
      </p:sp>
    </p:spTree>
    <p:extLst>
      <p:ext uri="{BB962C8B-B14F-4D97-AF65-F5344CB8AC3E}">
        <p14:creationId xmlns:p14="http://schemas.microsoft.com/office/powerpoint/2010/main" val="253410355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885B6313-F978-4DBE-AA62-0BF257D2C8C6}"/>
              </a:ext>
            </a:extLst>
          </p:cNvPr>
          <p:cNvSpPr>
            <a:spLocks noGrp="1"/>
          </p:cNvSpPr>
          <p:nvPr>
            <p:ph type="title"/>
          </p:nvPr>
        </p:nvSpPr>
        <p:spPr/>
        <p:txBody>
          <a:bodyPr/>
          <a:lstStyle/>
          <a:p>
            <a:pPr algn="ctr"/>
            <a:r>
              <a:rPr lang="en-US" sz="3600" dirty="0">
                <a:latin typeface="Times New Roman" pitchFamily="18" charset="0"/>
                <a:cs typeface="Times New Roman" pitchFamily="18" charset="0"/>
              </a:rPr>
              <a:t>Introduction </a:t>
            </a:r>
          </a:p>
        </p:txBody>
      </p:sp>
      <p:sp>
        <p:nvSpPr>
          <p:cNvPr id="3" name="Content Placeholder 2">
            <a:extLst>
              <a:ext uri="{FF2B5EF4-FFF2-40B4-BE49-F238E27FC236}">
                <a16:creationId xmlns:a16="http://schemas.microsoft.com/office/drawing/2014/main" xmlns="" id="{B2D0BF65-3F9D-48F4-9FBD-72384EA9F484}"/>
              </a:ext>
            </a:extLst>
          </p:cNvPr>
          <p:cNvSpPr>
            <a:spLocks noGrp="1"/>
          </p:cNvSpPr>
          <p:nvPr>
            <p:ph idx="1"/>
          </p:nvPr>
        </p:nvSpPr>
        <p:spPr/>
        <p:txBody>
          <a:bodyPr>
            <a:normAutofit/>
          </a:bodyPr>
          <a:lstStyle/>
          <a:p>
            <a:pPr>
              <a:lnSpc>
                <a:spcPct val="200000"/>
              </a:lnSpc>
            </a:pPr>
            <a:r>
              <a:rPr lang="en-US" dirty="0">
                <a:latin typeface="Times New Roman" pitchFamily="18" charset="0"/>
                <a:cs typeface="Times New Roman" pitchFamily="18" charset="0"/>
              </a:rPr>
              <a:t>Strategic planning is the pillar of quality service delivery.</a:t>
            </a:r>
          </a:p>
          <a:p>
            <a:pPr>
              <a:lnSpc>
                <a:spcPct val="200000"/>
              </a:lnSpc>
            </a:pPr>
            <a:r>
              <a:rPr lang="en-US" dirty="0">
                <a:latin typeface="Times New Roman" pitchFamily="18" charset="0"/>
                <a:cs typeface="Times New Roman" pitchFamily="18" charset="0"/>
              </a:rPr>
              <a:t>They are fundamental and interrelated.</a:t>
            </a:r>
          </a:p>
          <a:p>
            <a:pPr>
              <a:lnSpc>
                <a:spcPct val="200000"/>
              </a:lnSpc>
            </a:pPr>
            <a:r>
              <a:rPr lang="en-US" dirty="0">
                <a:latin typeface="Times New Roman" pitchFamily="18" charset="0"/>
                <a:cs typeface="Times New Roman" pitchFamily="18" charset="0"/>
              </a:rPr>
              <a:t>They can increase an organizations outcomes.</a:t>
            </a:r>
          </a:p>
          <a:p>
            <a:pPr>
              <a:lnSpc>
                <a:spcPct val="200000"/>
              </a:lnSpc>
            </a:pPr>
            <a:r>
              <a:rPr lang="en-US" dirty="0">
                <a:latin typeface="Times New Roman" pitchFamily="18" charset="0"/>
                <a:cs typeface="Times New Roman" pitchFamily="18" charset="0"/>
              </a:rPr>
              <a:t>They all revolve around the human lives. </a:t>
            </a:r>
          </a:p>
          <a:p>
            <a:pPr>
              <a:lnSpc>
                <a:spcPct val="200000"/>
              </a:lnSpc>
            </a:pPr>
            <a:r>
              <a:rPr lang="en-US" dirty="0">
                <a:latin typeface="Times New Roman" pitchFamily="18" charset="0"/>
                <a:cs typeface="Times New Roman" pitchFamily="18" charset="0"/>
              </a:rPr>
              <a:t>Their fundamentality and interlinkage is basically essential (</a:t>
            </a:r>
            <a:r>
              <a:rPr lang="en-US" dirty="0" err="1">
                <a:latin typeface="Times New Roman" pitchFamily="18" charset="0"/>
                <a:cs typeface="Times New Roman" pitchFamily="18" charset="0"/>
              </a:rPr>
              <a:t>Akter</a:t>
            </a:r>
            <a:r>
              <a:rPr lang="en-US" dirty="0">
                <a:latin typeface="Times New Roman" pitchFamily="18" charset="0"/>
                <a:cs typeface="Times New Roman" pitchFamily="18" charset="0"/>
              </a:rPr>
              <a:t> et al., 2016).</a:t>
            </a:r>
          </a:p>
        </p:txBody>
      </p:sp>
    </p:spTree>
    <p:extLst>
      <p:ext uri="{BB962C8B-B14F-4D97-AF65-F5344CB8AC3E}">
        <p14:creationId xmlns:p14="http://schemas.microsoft.com/office/powerpoint/2010/main" val="119579376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1D50D057-0608-4056-905E-1D6DAECB57A1}"/>
              </a:ext>
            </a:extLst>
          </p:cNvPr>
          <p:cNvSpPr>
            <a:spLocks noGrp="1"/>
          </p:cNvSpPr>
          <p:nvPr>
            <p:ph type="title"/>
          </p:nvPr>
        </p:nvSpPr>
        <p:spPr/>
        <p:txBody>
          <a:bodyPr/>
          <a:lstStyle/>
          <a:p>
            <a:r>
              <a:rPr lang="en-US" sz="3600" dirty="0">
                <a:latin typeface="Times New Roman" pitchFamily="18" charset="0"/>
                <a:cs typeface="Times New Roman" pitchFamily="18" charset="0"/>
              </a:rPr>
              <a:t>						Statement of the Issue</a:t>
            </a:r>
            <a:br>
              <a:rPr lang="en-US" sz="3600" dirty="0">
                <a:latin typeface="Times New Roman" pitchFamily="18" charset="0"/>
                <a:cs typeface="Times New Roman" pitchFamily="18" charset="0"/>
              </a:rPr>
            </a:br>
            <a:r>
              <a:rPr lang="en-US" sz="3600" dirty="0">
                <a:latin typeface="Times New Roman" pitchFamily="18" charset="0"/>
                <a:cs typeface="Times New Roman" pitchFamily="18" charset="0"/>
              </a:rPr>
              <a:t>Why the topic is relevant </a:t>
            </a:r>
          </a:p>
        </p:txBody>
      </p:sp>
      <p:sp>
        <p:nvSpPr>
          <p:cNvPr id="3" name="Content Placeholder 2">
            <a:extLst>
              <a:ext uri="{FF2B5EF4-FFF2-40B4-BE49-F238E27FC236}">
                <a16:creationId xmlns:a16="http://schemas.microsoft.com/office/drawing/2014/main" xmlns="" id="{54B7EA26-93EB-4170-B108-6A34D76F6D43}"/>
              </a:ext>
            </a:extLst>
          </p:cNvPr>
          <p:cNvSpPr>
            <a:spLocks noGrp="1"/>
          </p:cNvSpPr>
          <p:nvPr>
            <p:ph idx="1"/>
          </p:nvPr>
        </p:nvSpPr>
        <p:spPr/>
        <p:txBody>
          <a:bodyPr>
            <a:normAutofit/>
          </a:bodyPr>
          <a:lstStyle/>
          <a:p>
            <a:pPr>
              <a:lnSpc>
                <a:spcPct val="200000"/>
              </a:lnSpc>
            </a:pPr>
            <a:r>
              <a:rPr lang="en-US" dirty="0">
                <a:latin typeface="Times New Roman" pitchFamily="18" charset="0"/>
                <a:cs typeface="Times New Roman" pitchFamily="18" charset="0"/>
              </a:rPr>
              <a:t>There need for delivery of quality healthcare.</a:t>
            </a:r>
          </a:p>
          <a:p>
            <a:pPr>
              <a:lnSpc>
                <a:spcPct val="200000"/>
              </a:lnSpc>
            </a:pPr>
            <a:r>
              <a:rPr lang="en-US" dirty="0">
                <a:latin typeface="Times New Roman" pitchFamily="18" charset="0"/>
                <a:cs typeface="Times New Roman" pitchFamily="18" charset="0"/>
              </a:rPr>
              <a:t>To provide highly impactful, and cost-effective healthcare.</a:t>
            </a:r>
          </a:p>
          <a:p>
            <a:pPr>
              <a:lnSpc>
                <a:spcPct val="200000"/>
              </a:lnSpc>
            </a:pPr>
            <a:r>
              <a:rPr lang="en-US" dirty="0">
                <a:latin typeface="Times New Roman" pitchFamily="18" charset="0"/>
                <a:cs typeface="Times New Roman" pitchFamily="18" charset="0"/>
              </a:rPr>
              <a:t>Change in patient volume and demographic is a progressive process (Chin et al., 2015). </a:t>
            </a:r>
          </a:p>
          <a:p>
            <a:pPr>
              <a:lnSpc>
                <a:spcPct val="200000"/>
              </a:lnSpc>
            </a:pPr>
            <a:r>
              <a:rPr lang="en-US" dirty="0">
                <a:latin typeface="Times New Roman" pitchFamily="18" charset="0"/>
                <a:cs typeface="Times New Roman" pitchFamily="18" charset="0"/>
              </a:rPr>
              <a:t>Labor supply changes.  </a:t>
            </a:r>
          </a:p>
          <a:p>
            <a:pPr>
              <a:lnSpc>
                <a:spcPct val="200000"/>
              </a:lnSpc>
            </a:pPr>
            <a:r>
              <a:rPr lang="en-US" dirty="0">
                <a:latin typeface="Times New Roman" pitchFamily="18" charset="0"/>
                <a:cs typeface="Times New Roman" pitchFamily="18" charset="0"/>
              </a:rPr>
              <a:t>Rise in innovations about patient wellness and prevention of diseases.</a:t>
            </a:r>
          </a:p>
        </p:txBody>
      </p:sp>
    </p:spTree>
    <p:extLst>
      <p:ext uri="{BB962C8B-B14F-4D97-AF65-F5344CB8AC3E}">
        <p14:creationId xmlns:p14="http://schemas.microsoft.com/office/powerpoint/2010/main" val="138340744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D2D7E7C7-743F-425A-A59C-648E34415CD2}"/>
              </a:ext>
            </a:extLst>
          </p:cNvPr>
          <p:cNvSpPr>
            <a:spLocks noGrp="1"/>
          </p:cNvSpPr>
          <p:nvPr>
            <p:ph type="title"/>
          </p:nvPr>
        </p:nvSpPr>
        <p:spPr/>
        <p:txBody>
          <a:bodyPr/>
          <a:lstStyle/>
          <a:p>
            <a:r>
              <a:rPr lang="en-US" sz="3600" dirty="0">
                <a:latin typeface="Times New Roman" pitchFamily="18" charset="0"/>
                <a:cs typeface="Times New Roman" pitchFamily="18" charset="0"/>
              </a:rPr>
              <a:t>						Statement of the Issue </a:t>
            </a:r>
            <a:br>
              <a:rPr lang="en-US" sz="3600" dirty="0">
                <a:latin typeface="Times New Roman" pitchFamily="18" charset="0"/>
                <a:cs typeface="Times New Roman" pitchFamily="18" charset="0"/>
              </a:rPr>
            </a:br>
            <a:r>
              <a:rPr lang="en-US" sz="3600" dirty="0">
                <a:latin typeface="Times New Roman" pitchFamily="18" charset="0"/>
                <a:cs typeface="Times New Roman" pitchFamily="18" charset="0"/>
              </a:rPr>
              <a:t>Why the topic is relevant </a:t>
            </a:r>
          </a:p>
        </p:txBody>
      </p:sp>
      <p:sp>
        <p:nvSpPr>
          <p:cNvPr id="3" name="Content Placeholder 2">
            <a:extLst>
              <a:ext uri="{FF2B5EF4-FFF2-40B4-BE49-F238E27FC236}">
                <a16:creationId xmlns:a16="http://schemas.microsoft.com/office/drawing/2014/main" xmlns="" id="{FCE4909D-F64F-474F-A5CD-85EC1D9146A8}"/>
              </a:ext>
            </a:extLst>
          </p:cNvPr>
          <p:cNvSpPr>
            <a:spLocks noGrp="1"/>
          </p:cNvSpPr>
          <p:nvPr>
            <p:ph idx="1"/>
          </p:nvPr>
        </p:nvSpPr>
        <p:spPr/>
        <p:txBody>
          <a:bodyPr/>
          <a:lstStyle/>
          <a:p>
            <a:pPr>
              <a:lnSpc>
                <a:spcPct val="200000"/>
              </a:lnSpc>
            </a:pPr>
            <a:r>
              <a:rPr lang="en-US" dirty="0">
                <a:latin typeface="Times New Roman" pitchFamily="18" charset="0"/>
                <a:cs typeface="Times New Roman" pitchFamily="18" charset="0"/>
              </a:rPr>
              <a:t>Clinicians can achieve improvements primary healthcare.</a:t>
            </a:r>
          </a:p>
          <a:p>
            <a:pPr>
              <a:lnSpc>
                <a:spcPct val="200000"/>
              </a:lnSpc>
            </a:pPr>
            <a:r>
              <a:rPr lang="en-US" dirty="0">
                <a:latin typeface="Times New Roman" pitchFamily="18" charset="0"/>
                <a:cs typeface="Times New Roman" pitchFamily="18" charset="0"/>
              </a:rPr>
              <a:t>Brings a robust care model and routine application. </a:t>
            </a:r>
          </a:p>
          <a:p>
            <a:pPr>
              <a:lnSpc>
                <a:spcPct val="200000"/>
              </a:lnSpc>
            </a:pPr>
            <a:r>
              <a:rPr lang="en-US" dirty="0">
                <a:latin typeface="Times New Roman" pitchFamily="18" charset="0"/>
                <a:cs typeface="Times New Roman" pitchFamily="18" charset="0"/>
              </a:rPr>
              <a:t>To attain the solution to quality and affordable healthcare.</a:t>
            </a:r>
          </a:p>
          <a:p>
            <a:pPr>
              <a:lnSpc>
                <a:spcPct val="200000"/>
              </a:lnSpc>
            </a:pPr>
            <a:r>
              <a:rPr lang="en-US" dirty="0">
                <a:latin typeface="Times New Roman" pitchFamily="18" charset="0"/>
                <a:cs typeface="Times New Roman" pitchFamily="18" charset="0"/>
              </a:rPr>
              <a:t>Right mechanism for improved quality of care (</a:t>
            </a:r>
            <a:r>
              <a:rPr lang="en-US" dirty="0" err="1">
                <a:latin typeface="Times New Roman" pitchFamily="18" charset="0"/>
                <a:cs typeface="Times New Roman" pitchFamily="18" charset="0"/>
              </a:rPr>
              <a:t>Pearlson</a:t>
            </a:r>
            <a:r>
              <a:rPr lang="en-US" dirty="0">
                <a:latin typeface="Times New Roman" pitchFamily="18" charset="0"/>
                <a:cs typeface="Times New Roman" pitchFamily="18" charset="0"/>
              </a:rPr>
              <a:t> et al., 2016).</a:t>
            </a:r>
          </a:p>
          <a:p>
            <a:pPr>
              <a:lnSpc>
                <a:spcPct val="200000"/>
              </a:lnSpc>
            </a:pPr>
            <a:r>
              <a:rPr lang="en-US" dirty="0">
                <a:latin typeface="Times New Roman" pitchFamily="18" charset="0"/>
                <a:cs typeface="Times New Roman" pitchFamily="18" charset="0"/>
              </a:rPr>
              <a:t>They are tools for cutting down the cost of health.</a:t>
            </a:r>
          </a:p>
        </p:txBody>
      </p:sp>
    </p:spTree>
    <p:extLst>
      <p:ext uri="{BB962C8B-B14F-4D97-AF65-F5344CB8AC3E}">
        <p14:creationId xmlns:p14="http://schemas.microsoft.com/office/powerpoint/2010/main" val="285879993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D20F2D53-7CB1-4C7C-ABB3-7B7219C4486A}"/>
              </a:ext>
            </a:extLst>
          </p:cNvPr>
          <p:cNvSpPr>
            <a:spLocks noGrp="1"/>
          </p:cNvSpPr>
          <p:nvPr>
            <p:ph type="title"/>
          </p:nvPr>
        </p:nvSpPr>
        <p:spPr/>
        <p:txBody>
          <a:bodyPr/>
          <a:lstStyle/>
          <a:p>
            <a:r>
              <a:rPr lang="en-US" sz="3600" dirty="0">
                <a:latin typeface="Times New Roman" pitchFamily="18" charset="0"/>
                <a:cs typeface="Times New Roman" pitchFamily="18" charset="0"/>
              </a:rPr>
              <a:t>					Statement of the Issue </a:t>
            </a:r>
            <a:br>
              <a:rPr lang="en-US" sz="3600" dirty="0">
                <a:latin typeface="Times New Roman" pitchFamily="18" charset="0"/>
                <a:cs typeface="Times New Roman" pitchFamily="18" charset="0"/>
              </a:rPr>
            </a:br>
            <a:r>
              <a:rPr lang="en-US" sz="3600" dirty="0">
                <a:latin typeface="Times New Roman" pitchFamily="18" charset="0"/>
                <a:cs typeface="Times New Roman" pitchFamily="18" charset="0"/>
              </a:rPr>
              <a:t>Impact of the issue if nothing is done </a:t>
            </a:r>
          </a:p>
        </p:txBody>
      </p:sp>
      <p:sp>
        <p:nvSpPr>
          <p:cNvPr id="3" name="Content Placeholder 2">
            <a:extLst>
              <a:ext uri="{FF2B5EF4-FFF2-40B4-BE49-F238E27FC236}">
                <a16:creationId xmlns:a16="http://schemas.microsoft.com/office/drawing/2014/main" xmlns="" id="{FE91B101-D7B9-4C49-9AE3-34D062E0A62C}"/>
              </a:ext>
            </a:extLst>
          </p:cNvPr>
          <p:cNvSpPr>
            <a:spLocks noGrp="1"/>
          </p:cNvSpPr>
          <p:nvPr>
            <p:ph idx="1"/>
          </p:nvPr>
        </p:nvSpPr>
        <p:spPr/>
        <p:txBody>
          <a:bodyPr>
            <a:normAutofit/>
          </a:bodyPr>
          <a:lstStyle/>
          <a:p>
            <a:pPr>
              <a:lnSpc>
                <a:spcPct val="200000"/>
              </a:lnSpc>
            </a:pPr>
            <a:r>
              <a:rPr lang="en-US" dirty="0">
                <a:latin typeface="Times New Roman" pitchFamily="18" charset="0"/>
                <a:cs typeface="Times New Roman" pitchFamily="18" charset="0"/>
              </a:rPr>
              <a:t>Increased administrative compromises. </a:t>
            </a:r>
          </a:p>
          <a:p>
            <a:pPr>
              <a:lnSpc>
                <a:spcPct val="200000"/>
              </a:lnSpc>
            </a:pPr>
            <a:r>
              <a:rPr lang="en-US" dirty="0">
                <a:latin typeface="Times New Roman" pitchFamily="18" charset="0"/>
                <a:cs typeface="Times New Roman" pitchFamily="18" charset="0"/>
              </a:rPr>
              <a:t> Reliance on paper works.</a:t>
            </a:r>
          </a:p>
          <a:p>
            <a:pPr>
              <a:lnSpc>
                <a:spcPct val="200000"/>
              </a:lnSpc>
            </a:pPr>
            <a:r>
              <a:rPr lang="en-US" dirty="0">
                <a:latin typeface="Times New Roman" pitchFamily="18" charset="0"/>
                <a:cs typeface="Times New Roman" pitchFamily="18" charset="0"/>
              </a:rPr>
              <a:t>Undermined National strategy to advance healthcare towards the 21st century.</a:t>
            </a:r>
          </a:p>
          <a:p>
            <a:pPr>
              <a:lnSpc>
                <a:spcPct val="200000"/>
              </a:lnSpc>
            </a:pPr>
            <a:r>
              <a:rPr lang="en-US" dirty="0">
                <a:latin typeface="Times New Roman" pitchFamily="18" charset="0"/>
                <a:cs typeface="Times New Roman" pitchFamily="18" charset="0"/>
              </a:rPr>
              <a:t>Exuberant medical errors. </a:t>
            </a:r>
          </a:p>
          <a:p>
            <a:pPr>
              <a:lnSpc>
                <a:spcPct val="200000"/>
              </a:lnSpc>
            </a:pPr>
            <a:r>
              <a:rPr lang="en-US" dirty="0">
                <a:latin typeface="Times New Roman" pitchFamily="18" charset="0"/>
                <a:cs typeface="Times New Roman" pitchFamily="18" charset="0"/>
              </a:rPr>
              <a:t>Clinicians may be unable to handle the increasing dozens of patients.</a:t>
            </a:r>
          </a:p>
        </p:txBody>
      </p:sp>
    </p:spTree>
    <p:extLst>
      <p:ext uri="{BB962C8B-B14F-4D97-AF65-F5344CB8AC3E}">
        <p14:creationId xmlns:p14="http://schemas.microsoft.com/office/powerpoint/2010/main" val="188729323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830056F-1B86-42BD-AA54-20D49D139DC7}"/>
              </a:ext>
            </a:extLst>
          </p:cNvPr>
          <p:cNvSpPr>
            <a:spLocks noGrp="1"/>
          </p:cNvSpPr>
          <p:nvPr>
            <p:ph type="title"/>
          </p:nvPr>
        </p:nvSpPr>
        <p:spPr/>
        <p:txBody>
          <a:bodyPr/>
          <a:lstStyle/>
          <a:p>
            <a:pPr algn="ctr"/>
            <a:r>
              <a:rPr lang="en-US" dirty="0">
                <a:latin typeface="Times New Roman" pitchFamily="18" charset="0"/>
                <a:cs typeface="Times New Roman" pitchFamily="18" charset="0"/>
              </a:rPr>
              <a:t>Research Sources</a:t>
            </a:r>
          </a:p>
        </p:txBody>
      </p:sp>
      <p:sp>
        <p:nvSpPr>
          <p:cNvPr id="3" name="Content Placeholder 2">
            <a:extLst>
              <a:ext uri="{FF2B5EF4-FFF2-40B4-BE49-F238E27FC236}">
                <a16:creationId xmlns:a16="http://schemas.microsoft.com/office/drawing/2014/main" xmlns="" id="{3EB954E2-5307-471C-85C4-52659445A118}"/>
              </a:ext>
            </a:extLst>
          </p:cNvPr>
          <p:cNvSpPr>
            <a:spLocks noGrp="1"/>
          </p:cNvSpPr>
          <p:nvPr>
            <p:ph idx="1"/>
          </p:nvPr>
        </p:nvSpPr>
        <p:spPr/>
        <p:txBody>
          <a:bodyPr>
            <a:normAutofit lnSpcReduction="10000"/>
          </a:bodyPr>
          <a:lstStyle/>
          <a:p>
            <a:pPr>
              <a:lnSpc>
                <a:spcPct val="200000"/>
              </a:lnSpc>
            </a:pPr>
            <a:r>
              <a:rPr lang="en-US" dirty="0" err="1">
                <a:latin typeface="Times New Roman" pitchFamily="18" charset="0"/>
                <a:cs typeface="Times New Roman" pitchFamily="18" charset="0"/>
              </a:rPr>
              <a:t>Spekle</a:t>
            </a:r>
            <a:r>
              <a:rPr lang="en-US" dirty="0">
                <a:latin typeface="Times New Roman" pitchFamily="18" charset="0"/>
                <a:cs typeface="Times New Roman" pitchFamily="18" charset="0"/>
              </a:rPr>
              <a:t> et al. (2014) posit to address medical challenges and preferences of all the hospital recipients.</a:t>
            </a:r>
          </a:p>
          <a:p>
            <a:pPr>
              <a:lnSpc>
                <a:spcPct val="200000"/>
              </a:lnSpc>
            </a:pPr>
            <a:r>
              <a:rPr lang="en-US" dirty="0">
                <a:latin typeface="Times New Roman" pitchFamily="18" charset="0"/>
                <a:cs typeface="Times New Roman" pitchFamily="18" charset="0"/>
              </a:rPr>
              <a:t>Industry is focusing on the prevention of chronic diseases. </a:t>
            </a:r>
          </a:p>
          <a:p>
            <a:pPr>
              <a:lnSpc>
                <a:spcPct val="200000"/>
              </a:lnSpc>
            </a:pPr>
            <a:r>
              <a:rPr lang="en-US" dirty="0">
                <a:latin typeface="Times New Roman" pitchFamily="18" charset="0"/>
                <a:cs typeface="Times New Roman" pitchFamily="18" charset="0"/>
              </a:rPr>
              <a:t>To provide care much easier. </a:t>
            </a:r>
          </a:p>
          <a:p>
            <a:pPr>
              <a:lnSpc>
                <a:spcPct val="200000"/>
              </a:lnSpc>
            </a:pPr>
            <a:r>
              <a:rPr lang="en-US" dirty="0">
                <a:latin typeface="Times New Roman" pitchFamily="18" charset="0"/>
                <a:cs typeface="Times New Roman" pitchFamily="18" charset="0"/>
              </a:rPr>
              <a:t>Healthcare industry can proactively reach out to patients. </a:t>
            </a:r>
          </a:p>
          <a:p>
            <a:pPr>
              <a:lnSpc>
                <a:spcPct val="200000"/>
              </a:lnSpc>
            </a:pPr>
            <a:r>
              <a:rPr lang="en-US" dirty="0">
                <a:latin typeface="Times New Roman" pitchFamily="18" charset="0"/>
                <a:cs typeface="Times New Roman" pitchFamily="18" charset="0"/>
              </a:rPr>
              <a:t>Elimination of wasted effort and material. </a:t>
            </a:r>
          </a:p>
        </p:txBody>
      </p:sp>
    </p:spTree>
    <p:extLst>
      <p:ext uri="{BB962C8B-B14F-4D97-AF65-F5344CB8AC3E}">
        <p14:creationId xmlns:p14="http://schemas.microsoft.com/office/powerpoint/2010/main" val="227996713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369724D-003A-492E-B5ED-53FFBCDD5B5F}"/>
              </a:ext>
            </a:extLst>
          </p:cNvPr>
          <p:cNvSpPr>
            <a:spLocks noGrp="1"/>
          </p:cNvSpPr>
          <p:nvPr>
            <p:ph type="title"/>
          </p:nvPr>
        </p:nvSpPr>
        <p:spPr/>
        <p:txBody>
          <a:bodyPr/>
          <a:lstStyle/>
          <a:p>
            <a:r>
              <a:rPr lang="en-US" sz="3600" dirty="0">
                <a:latin typeface="Times New Roman" pitchFamily="18" charset="0"/>
                <a:cs typeface="Times New Roman" pitchFamily="18" charset="0"/>
              </a:rPr>
              <a:t>							Research Sources</a:t>
            </a:r>
            <a:br>
              <a:rPr lang="en-US" sz="3600" dirty="0">
                <a:latin typeface="Times New Roman" pitchFamily="18" charset="0"/>
                <a:cs typeface="Times New Roman" pitchFamily="18" charset="0"/>
              </a:rPr>
            </a:br>
            <a:r>
              <a:rPr lang="en-US" sz="3600" dirty="0">
                <a:latin typeface="Times New Roman" pitchFamily="18" charset="0"/>
                <a:cs typeface="Times New Roman" pitchFamily="18" charset="0"/>
              </a:rPr>
              <a:t>Description of ethical issues</a:t>
            </a:r>
          </a:p>
        </p:txBody>
      </p:sp>
      <p:sp>
        <p:nvSpPr>
          <p:cNvPr id="3" name="Content Placeholder 2">
            <a:extLst>
              <a:ext uri="{FF2B5EF4-FFF2-40B4-BE49-F238E27FC236}">
                <a16:creationId xmlns:a16="http://schemas.microsoft.com/office/drawing/2014/main" xmlns="" id="{D7A300A4-868A-4B9E-B435-672099D43897}"/>
              </a:ext>
            </a:extLst>
          </p:cNvPr>
          <p:cNvSpPr>
            <a:spLocks noGrp="1"/>
          </p:cNvSpPr>
          <p:nvPr>
            <p:ph idx="1"/>
          </p:nvPr>
        </p:nvSpPr>
        <p:spPr/>
        <p:txBody>
          <a:bodyPr>
            <a:normAutofit/>
          </a:bodyPr>
          <a:lstStyle/>
          <a:p>
            <a:pPr>
              <a:lnSpc>
                <a:spcPct val="200000"/>
              </a:lnSpc>
            </a:pPr>
            <a:r>
              <a:rPr lang="en-US" dirty="0">
                <a:latin typeface="Times New Roman" pitchFamily="18" charset="0"/>
                <a:cs typeface="Times New Roman" pitchFamily="18" charset="0"/>
              </a:rPr>
              <a:t>Stigmatization of patients.</a:t>
            </a:r>
          </a:p>
          <a:p>
            <a:pPr>
              <a:lnSpc>
                <a:spcPct val="200000"/>
              </a:lnSpc>
            </a:pPr>
            <a:r>
              <a:rPr lang="en-US" dirty="0">
                <a:latin typeface="Times New Roman" pitchFamily="18" charset="0"/>
                <a:cs typeface="Times New Roman" pitchFamily="18" charset="0"/>
              </a:rPr>
              <a:t>Accidental imposition of insensitivity. </a:t>
            </a:r>
          </a:p>
          <a:p>
            <a:pPr>
              <a:lnSpc>
                <a:spcPct val="200000"/>
              </a:lnSpc>
            </a:pPr>
            <a:r>
              <a:rPr lang="en-US" dirty="0">
                <a:latin typeface="Times New Roman" pitchFamily="18" charset="0"/>
                <a:cs typeface="Times New Roman" pitchFamily="18" charset="0"/>
              </a:rPr>
              <a:t>Punishing of harmful conduct from physicians.  </a:t>
            </a:r>
          </a:p>
          <a:p>
            <a:pPr>
              <a:lnSpc>
                <a:spcPct val="200000"/>
              </a:lnSpc>
            </a:pPr>
            <a:r>
              <a:rPr lang="en-US" dirty="0">
                <a:latin typeface="Times New Roman" pitchFamily="18" charset="0"/>
                <a:cs typeface="Times New Roman" pitchFamily="18" charset="0"/>
              </a:rPr>
              <a:t>Encouraging informatics among the players. </a:t>
            </a:r>
          </a:p>
          <a:p>
            <a:pPr>
              <a:lnSpc>
                <a:spcPct val="200000"/>
              </a:lnSpc>
            </a:pPr>
            <a:r>
              <a:rPr lang="en-US" dirty="0">
                <a:latin typeface="Times New Roman" pitchFamily="18" charset="0"/>
                <a:cs typeface="Times New Roman" pitchFamily="18" charset="0"/>
              </a:rPr>
              <a:t>Promotion of moral values  (</a:t>
            </a:r>
            <a:r>
              <a:rPr lang="en-US" dirty="0" err="1">
                <a:latin typeface="Times New Roman" pitchFamily="18" charset="0"/>
                <a:cs typeface="Times New Roman" pitchFamily="18" charset="0"/>
              </a:rPr>
              <a:t>Goetsch</a:t>
            </a:r>
            <a:r>
              <a:rPr lang="en-US" dirty="0">
                <a:latin typeface="Times New Roman" pitchFamily="18" charset="0"/>
                <a:cs typeface="Times New Roman" pitchFamily="18" charset="0"/>
              </a:rPr>
              <a:t> &amp; Davis, 2014).  </a:t>
            </a:r>
          </a:p>
          <a:p>
            <a:endParaRPr lang="en-US" dirty="0">
              <a:latin typeface="Times New Roman" pitchFamily="18" charset="0"/>
              <a:cs typeface="Times New Roman" pitchFamily="18" charset="0"/>
            </a:endParaRPr>
          </a:p>
        </p:txBody>
      </p:sp>
    </p:spTree>
    <p:extLst>
      <p:ext uri="{BB962C8B-B14F-4D97-AF65-F5344CB8AC3E}">
        <p14:creationId xmlns:p14="http://schemas.microsoft.com/office/powerpoint/2010/main" val="425868496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EB6DAF22-D00F-4A6B-B9DD-C9F9F6E5AA08}"/>
              </a:ext>
            </a:extLst>
          </p:cNvPr>
          <p:cNvSpPr>
            <a:spLocks noGrp="1"/>
          </p:cNvSpPr>
          <p:nvPr>
            <p:ph type="title"/>
          </p:nvPr>
        </p:nvSpPr>
        <p:spPr/>
        <p:txBody>
          <a:bodyPr/>
          <a:lstStyle/>
          <a:p>
            <a:r>
              <a:rPr lang="en-US" sz="3600" dirty="0">
                <a:latin typeface="Times New Roman" pitchFamily="18" charset="0"/>
                <a:cs typeface="Times New Roman" pitchFamily="18" charset="0"/>
              </a:rPr>
              <a:t>						Research Sources</a:t>
            </a:r>
            <a:br>
              <a:rPr lang="en-US" sz="3600" dirty="0">
                <a:latin typeface="Times New Roman" pitchFamily="18" charset="0"/>
                <a:cs typeface="Times New Roman" pitchFamily="18" charset="0"/>
              </a:rPr>
            </a:br>
            <a:r>
              <a:rPr lang="en-US" sz="3600" dirty="0">
                <a:latin typeface="Times New Roman" pitchFamily="18" charset="0"/>
                <a:cs typeface="Times New Roman" pitchFamily="18" charset="0"/>
              </a:rPr>
              <a:t>Key elements</a:t>
            </a:r>
          </a:p>
        </p:txBody>
      </p:sp>
      <p:sp>
        <p:nvSpPr>
          <p:cNvPr id="3" name="Content Placeholder 2">
            <a:extLst>
              <a:ext uri="{FF2B5EF4-FFF2-40B4-BE49-F238E27FC236}">
                <a16:creationId xmlns:a16="http://schemas.microsoft.com/office/drawing/2014/main" xmlns="" id="{460B6342-9975-449B-8785-42E4508FDED7}"/>
              </a:ext>
            </a:extLst>
          </p:cNvPr>
          <p:cNvSpPr>
            <a:spLocks noGrp="1"/>
          </p:cNvSpPr>
          <p:nvPr>
            <p:ph idx="1"/>
          </p:nvPr>
        </p:nvSpPr>
        <p:spPr/>
        <p:txBody>
          <a:bodyPr/>
          <a:lstStyle/>
          <a:p>
            <a:pPr>
              <a:lnSpc>
                <a:spcPct val="200000"/>
              </a:lnSpc>
            </a:pPr>
            <a:r>
              <a:rPr lang="en-US" dirty="0">
                <a:latin typeface="Times New Roman" pitchFamily="18" charset="0"/>
                <a:cs typeface="Times New Roman" pitchFamily="18" charset="0"/>
              </a:rPr>
              <a:t>Stored data about the patients.</a:t>
            </a:r>
          </a:p>
          <a:p>
            <a:pPr>
              <a:lnSpc>
                <a:spcPct val="200000"/>
              </a:lnSpc>
            </a:pPr>
            <a:r>
              <a:rPr lang="en-US" dirty="0">
                <a:latin typeface="Times New Roman" pitchFamily="18" charset="0"/>
                <a:cs typeface="Times New Roman" pitchFamily="18" charset="0"/>
              </a:rPr>
              <a:t>All staff to be part of the team.</a:t>
            </a:r>
          </a:p>
          <a:p>
            <a:pPr>
              <a:lnSpc>
                <a:spcPct val="200000"/>
              </a:lnSpc>
            </a:pPr>
            <a:r>
              <a:rPr lang="en-US" dirty="0">
                <a:latin typeface="Times New Roman" pitchFamily="18" charset="0"/>
                <a:cs typeface="Times New Roman" pitchFamily="18" charset="0"/>
              </a:rPr>
              <a:t>Clinicians can focus on patients’ needs.</a:t>
            </a:r>
          </a:p>
          <a:p>
            <a:pPr>
              <a:lnSpc>
                <a:spcPct val="200000"/>
              </a:lnSpc>
            </a:pPr>
            <a:r>
              <a:rPr lang="en-US" dirty="0">
                <a:latin typeface="Times New Roman" pitchFamily="18" charset="0"/>
                <a:cs typeface="Times New Roman" pitchFamily="18" charset="0"/>
              </a:rPr>
              <a:t>They qualify as systems and processes that enhance growth.</a:t>
            </a:r>
          </a:p>
          <a:p>
            <a:endParaRPr lang="en-US" dirty="0">
              <a:latin typeface="Times New Roman" pitchFamily="18" charset="0"/>
              <a:cs typeface="Times New Roman" pitchFamily="18" charset="0"/>
            </a:endParaRPr>
          </a:p>
        </p:txBody>
      </p:sp>
    </p:spTree>
    <p:extLst>
      <p:ext uri="{BB962C8B-B14F-4D97-AF65-F5344CB8AC3E}">
        <p14:creationId xmlns:p14="http://schemas.microsoft.com/office/powerpoint/2010/main" val="190420800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latin typeface="Times New Roman" pitchFamily="18" charset="0"/>
                <a:cs typeface="Times New Roman" pitchFamily="18" charset="0"/>
              </a:rPr>
              <a:t>Continuation of key elements</a:t>
            </a:r>
          </a:p>
        </p:txBody>
      </p:sp>
      <p:sp>
        <p:nvSpPr>
          <p:cNvPr id="3" name="Content Placeholder 2"/>
          <p:cNvSpPr>
            <a:spLocks noGrp="1"/>
          </p:cNvSpPr>
          <p:nvPr>
            <p:ph idx="1"/>
          </p:nvPr>
        </p:nvSpPr>
        <p:spPr/>
        <p:txBody>
          <a:bodyPr>
            <a:normAutofit/>
          </a:bodyPr>
          <a:lstStyle/>
          <a:p>
            <a:pPr>
              <a:lnSpc>
                <a:spcPct val="200000"/>
              </a:lnSpc>
            </a:pPr>
            <a:r>
              <a:rPr lang="en-US" dirty="0">
                <a:latin typeface="Times New Roman" pitchFamily="18" charset="0"/>
                <a:cs typeface="Times New Roman" pitchFamily="18" charset="0"/>
              </a:rPr>
              <a:t>Whole system that is extremely complex.</a:t>
            </a:r>
          </a:p>
          <a:p>
            <a:pPr>
              <a:lnSpc>
                <a:spcPct val="200000"/>
              </a:lnSpc>
            </a:pPr>
            <a:r>
              <a:rPr lang="en-US" dirty="0">
                <a:latin typeface="Times New Roman" pitchFamily="18" charset="0"/>
                <a:cs typeface="Times New Roman" pitchFamily="18" charset="0"/>
              </a:rPr>
              <a:t>Needs the incorporation efforts. </a:t>
            </a:r>
          </a:p>
          <a:p>
            <a:pPr>
              <a:lnSpc>
                <a:spcPct val="200000"/>
              </a:lnSpc>
            </a:pPr>
            <a:r>
              <a:rPr lang="en-US" dirty="0">
                <a:latin typeface="Times New Roman" pitchFamily="18" charset="0"/>
                <a:cs typeface="Times New Roman" pitchFamily="18" charset="0"/>
              </a:rPr>
              <a:t>The staff across the continuum requires the service of every department. </a:t>
            </a:r>
          </a:p>
          <a:p>
            <a:pPr>
              <a:lnSpc>
                <a:spcPct val="200000"/>
              </a:lnSpc>
            </a:pPr>
            <a:r>
              <a:rPr lang="en-US" dirty="0">
                <a:latin typeface="Times New Roman" pitchFamily="18" charset="0"/>
                <a:cs typeface="Times New Roman" pitchFamily="18" charset="0"/>
              </a:rPr>
              <a:t>No one person in a hospital setting has beneficial information.</a:t>
            </a:r>
          </a:p>
          <a:p>
            <a:pPr>
              <a:lnSpc>
                <a:spcPct val="200000"/>
              </a:lnSpc>
            </a:pPr>
            <a:r>
              <a:rPr lang="en-US" dirty="0">
                <a:latin typeface="Times New Roman" pitchFamily="18" charset="0"/>
                <a:cs typeface="Times New Roman" pitchFamily="18" charset="0"/>
              </a:rPr>
              <a:t>The process needs more than one discipline or work environment. </a:t>
            </a:r>
          </a:p>
          <a:p>
            <a:endParaRPr lang="en-US" dirty="0">
              <a:latin typeface="Times New Roman" pitchFamily="18" charset="0"/>
              <a:cs typeface="Times New Roman" pitchFamily="18" charset="0"/>
            </a:endParaRPr>
          </a:p>
        </p:txBody>
      </p:sp>
    </p:spTree>
    <p:extLst>
      <p:ext uri="{BB962C8B-B14F-4D97-AF65-F5344CB8AC3E}">
        <p14:creationId xmlns:p14="http://schemas.microsoft.com/office/powerpoint/2010/main" val="95271267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F7E5FF9-932C-41C1-B2C4-3602F392883D}"/>
              </a:ext>
            </a:extLst>
          </p:cNvPr>
          <p:cNvSpPr>
            <a:spLocks noGrp="1"/>
          </p:cNvSpPr>
          <p:nvPr>
            <p:ph type="title"/>
          </p:nvPr>
        </p:nvSpPr>
        <p:spPr/>
        <p:txBody>
          <a:bodyPr/>
          <a:lstStyle/>
          <a:p>
            <a:r>
              <a:rPr lang="en-US" sz="3600" dirty="0">
                <a:latin typeface="Times New Roman" pitchFamily="18" charset="0"/>
                <a:cs typeface="Times New Roman" pitchFamily="18" charset="0"/>
              </a:rPr>
              <a:t>						Research Sources</a:t>
            </a:r>
            <a:br>
              <a:rPr lang="en-US" sz="3600" dirty="0">
                <a:latin typeface="Times New Roman" pitchFamily="18" charset="0"/>
                <a:cs typeface="Times New Roman" pitchFamily="18" charset="0"/>
              </a:rPr>
            </a:br>
            <a:r>
              <a:rPr lang="en-US" sz="3600" dirty="0">
                <a:latin typeface="Times New Roman" pitchFamily="18" charset="0"/>
                <a:cs typeface="Times New Roman" pitchFamily="18" charset="0"/>
              </a:rPr>
              <a:t>Analysis of the research articles used</a:t>
            </a:r>
          </a:p>
        </p:txBody>
      </p:sp>
      <p:sp>
        <p:nvSpPr>
          <p:cNvPr id="3" name="Content Placeholder 2">
            <a:extLst>
              <a:ext uri="{FF2B5EF4-FFF2-40B4-BE49-F238E27FC236}">
                <a16:creationId xmlns:a16="http://schemas.microsoft.com/office/drawing/2014/main" xmlns="" id="{F76AD684-F88D-4F40-A750-E0ADA4148243}"/>
              </a:ext>
            </a:extLst>
          </p:cNvPr>
          <p:cNvSpPr>
            <a:spLocks noGrp="1"/>
          </p:cNvSpPr>
          <p:nvPr>
            <p:ph idx="1"/>
          </p:nvPr>
        </p:nvSpPr>
        <p:spPr/>
        <p:txBody>
          <a:bodyPr>
            <a:normAutofit lnSpcReduction="10000"/>
          </a:bodyPr>
          <a:lstStyle/>
          <a:p>
            <a:pPr>
              <a:lnSpc>
                <a:spcPct val="200000"/>
              </a:lnSpc>
            </a:pPr>
            <a:r>
              <a:rPr lang="en-US" dirty="0">
                <a:latin typeface="Times New Roman" pitchFamily="18" charset="0"/>
                <a:cs typeface="Times New Roman" pitchFamily="18" charset="0"/>
              </a:rPr>
              <a:t>Investigating the systems that implicate patient access to affordable healthcare </a:t>
            </a:r>
            <a:r>
              <a:rPr lang="en-US" dirty="0">
                <a:latin typeface="Times New Roman" panose="02020603050405020304" pitchFamily="18" charset="0"/>
                <a:ea typeface="Calibri" panose="020F0502020204030204" pitchFamily="34" charset="0"/>
                <a:cs typeface="Times New Roman" panose="02020603050405020304" pitchFamily="18" charset="0"/>
              </a:rPr>
              <a:t>(Alegre et al., 2016). </a:t>
            </a:r>
            <a:endParaRPr lang="en-US" dirty="0">
              <a:latin typeface="Times New Roman" pitchFamily="18" charset="0"/>
              <a:cs typeface="Times New Roman" pitchFamily="18" charset="0"/>
            </a:endParaRPr>
          </a:p>
          <a:p>
            <a:pPr>
              <a:lnSpc>
                <a:spcPct val="200000"/>
              </a:lnSpc>
            </a:pPr>
            <a:r>
              <a:rPr lang="en-US" dirty="0">
                <a:latin typeface="Times New Roman" pitchFamily="18" charset="0"/>
                <a:cs typeface="Times New Roman" pitchFamily="18" charset="0"/>
              </a:rPr>
              <a:t>To provide care that is majorly evidence-based.</a:t>
            </a:r>
          </a:p>
          <a:p>
            <a:pPr>
              <a:lnSpc>
                <a:spcPct val="200000"/>
              </a:lnSpc>
            </a:pPr>
            <a:r>
              <a:rPr lang="en-US" dirty="0">
                <a:latin typeface="Times New Roman" pitchFamily="18" charset="0"/>
                <a:cs typeface="Times New Roman" pitchFamily="18" charset="0"/>
              </a:rPr>
              <a:t>Patient safety. </a:t>
            </a:r>
          </a:p>
          <a:p>
            <a:pPr>
              <a:lnSpc>
                <a:spcPct val="200000"/>
              </a:lnSpc>
            </a:pPr>
            <a:r>
              <a:rPr lang="en-US" dirty="0">
                <a:latin typeface="Times New Roman" pitchFamily="18" charset="0"/>
                <a:cs typeface="Times New Roman" pitchFamily="18" charset="0"/>
              </a:rPr>
              <a:t>Cultural competence (</a:t>
            </a:r>
            <a:r>
              <a:rPr lang="en-US" dirty="0" err="1">
                <a:latin typeface="Times New Roman" pitchFamily="18" charset="0"/>
                <a:cs typeface="Times New Roman" pitchFamily="18" charset="0"/>
              </a:rPr>
              <a:t>Huo</a:t>
            </a:r>
            <a:r>
              <a:rPr lang="en-US" dirty="0">
                <a:latin typeface="Times New Roman" pitchFamily="18" charset="0"/>
                <a:cs typeface="Times New Roman" pitchFamily="18" charset="0"/>
              </a:rPr>
              <a:t> et al., 2014).</a:t>
            </a:r>
          </a:p>
          <a:p>
            <a:pPr>
              <a:lnSpc>
                <a:spcPct val="200000"/>
              </a:lnSpc>
            </a:pPr>
            <a:r>
              <a:rPr lang="en-US" dirty="0">
                <a:latin typeface="Times New Roman" pitchFamily="18" charset="0"/>
                <a:cs typeface="Times New Roman" pitchFamily="18" charset="0"/>
              </a:rPr>
              <a:t>Coordination of care with secondary healthcare systems.</a:t>
            </a:r>
          </a:p>
        </p:txBody>
      </p:sp>
    </p:spTree>
    <p:extLst>
      <p:ext uri="{BB962C8B-B14F-4D97-AF65-F5344CB8AC3E}">
        <p14:creationId xmlns:p14="http://schemas.microsoft.com/office/powerpoint/2010/main" val="362930843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8A92696-1B0A-4B63-933A-87F2D57A936B}"/>
              </a:ext>
            </a:extLst>
          </p:cNvPr>
          <p:cNvSpPr>
            <a:spLocks noGrp="1"/>
          </p:cNvSpPr>
          <p:nvPr>
            <p:ph type="title"/>
          </p:nvPr>
        </p:nvSpPr>
        <p:spPr/>
        <p:txBody>
          <a:bodyPr/>
          <a:lstStyle/>
          <a:p>
            <a:r>
              <a:rPr lang="en-US" sz="3600" dirty="0">
                <a:latin typeface="Times New Roman" pitchFamily="18" charset="0"/>
                <a:cs typeface="Times New Roman" pitchFamily="18" charset="0"/>
              </a:rPr>
              <a:t>						Research Sources </a:t>
            </a:r>
            <a:br>
              <a:rPr lang="en-US" sz="3600" dirty="0">
                <a:latin typeface="Times New Roman" pitchFamily="18" charset="0"/>
                <a:cs typeface="Times New Roman" pitchFamily="18" charset="0"/>
              </a:rPr>
            </a:br>
            <a:r>
              <a:rPr lang="en-US" sz="3600" dirty="0">
                <a:latin typeface="Times New Roman" pitchFamily="18" charset="0"/>
                <a:cs typeface="Times New Roman" pitchFamily="18" charset="0"/>
              </a:rPr>
              <a:t>What was done in the study</a:t>
            </a:r>
          </a:p>
        </p:txBody>
      </p:sp>
      <p:sp>
        <p:nvSpPr>
          <p:cNvPr id="3" name="Content Placeholder 2">
            <a:extLst>
              <a:ext uri="{FF2B5EF4-FFF2-40B4-BE49-F238E27FC236}">
                <a16:creationId xmlns:a16="http://schemas.microsoft.com/office/drawing/2014/main" xmlns="" id="{80717524-C225-4DE0-8417-05B26E4E3002}"/>
              </a:ext>
            </a:extLst>
          </p:cNvPr>
          <p:cNvSpPr>
            <a:spLocks noGrp="1"/>
          </p:cNvSpPr>
          <p:nvPr>
            <p:ph idx="1"/>
          </p:nvPr>
        </p:nvSpPr>
        <p:spPr/>
        <p:txBody>
          <a:bodyPr/>
          <a:lstStyle/>
          <a:p>
            <a:pPr>
              <a:lnSpc>
                <a:spcPct val="200000"/>
              </a:lnSpc>
            </a:pPr>
            <a:r>
              <a:rPr lang="en-US" dirty="0">
                <a:latin typeface="Times New Roman" pitchFamily="18" charset="0"/>
                <a:cs typeface="Times New Roman" pitchFamily="18" charset="0"/>
              </a:rPr>
              <a:t>Data stored by the information systems is key.</a:t>
            </a:r>
          </a:p>
          <a:p>
            <a:pPr>
              <a:lnSpc>
                <a:spcPct val="200000"/>
              </a:lnSpc>
            </a:pPr>
            <a:r>
              <a:rPr lang="en-US" dirty="0">
                <a:latin typeface="Times New Roman" pitchFamily="18" charset="0"/>
                <a:cs typeface="Times New Roman" pitchFamily="18" charset="0"/>
              </a:rPr>
              <a:t>Comparing performance across various platforms.</a:t>
            </a:r>
          </a:p>
          <a:p>
            <a:pPr>
              <a:lnSpc>
                <a:spcPct val="200000"/>
              </a:lnSpc>
            </a:pPr>
            <a:r>
              <a:rPr lang="en-US" dirty="0">
                <a:latin typeface="Times New Roman" pitchFamily="18" charset="0"/>
                <a:cs typeface="Times New Roman" pitchFamily="18" charset="0"/>
              </a:rPr>
              <a:t>Monitoring procedural changes. </a:t>
            </a:r>
          </a:p>
          <a:p>
            <a:pPr>
              <a:lnSpc>
                <a:spcPct val="200000"/>
              </a:lnSpc>
            </a:pPr>
            <a:r>
              <a:rPr lang="en-US" dirty="0">
                <a:latin typeface="Times New Roman" pitchFamily="18" charset="0"/>
                <a:cs typeface="Times New Roman" pitchFamily="18" charset="0"/>
              </a:rPr>
              <a:t>Reduced placement of ineffective solutions. </a:t>
            </a:r>
          </a:p>
        </p:txBody>
      </p:sp>
    </p:spTree>
    <p:extLst>
      <p:ext uri="{BB962C8B-B14F-4D97-AF65-F5344CB8AC3E}">
        <p14:creationId xmlns:p14="http://schemas.microsoft.com/office/powerpoint/2010/main" val="76063307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2D1342A1-6149-4C24-B830-BD23694844E1}"/>
              </a:ext>
            </a:extLst>
          </p:cNvPr>
          <p:cNvSpPr>
            <a:spLocks noGrp="1"/>
          </p:cNvSpPr>
          <p:nvPr>
            <p:ph type="title"/>
          </p:nvPr>
        </p:nvSpPr>
        <p:spPr/>
        <p:txBody>
          <a:bodyPr/>
          <a:lstStyle/>
          <a:p>
            <a:pPr algn="ctr"/>
            <a:r>
              <a:rPr lang="en-US" sz="3600" dirty="0">
                <a:latin typeface="Times New Roman" pitchFamily="18" charset="0"/>
                <a:cs typeface="Times New Roman" pitchFamily="18" charset="0"/>
              </a:rPr>
              <a:t>Conclusion </a:t>
            </a:r>
          </a:p>
        </p:txBody>
      </p:sp>
      <p:sp>
        <p:nvSpPr>
          <p:cNvPr id="3" name="Content Placeholder 2">
            <a:extLst>
              <a:ext uri="{FF2B5EF4-FFF2-40B4-BE49-F238E27FC236}">
                <a16:creationId xmlns:a16="http://schemas.microsoft.com/office/drawing/2014/main" xmlns="" id="{9F92C5BC-0556-449B-804F-C7DE04137F8C}"/>
              </a:ext>
            </a:extLst>
          </p:cNvPr>
          <p:cNvSpPr>
            <a:spLocks noGrp="1"/>
          </p:cNvSpPr>
          <p:nvPr>
            <p:ph idx="1"/>
          </p:nvPr>
        </p:nvSpPr>
        <p:spPr/>
        <p:txBody>
          <a:bodyPr/>
          <a:lstStyle/>
          <a:p>
            <a:pPr>
              <a:lnSpc>
                <a:spcPct val="200000"/>
              </a:lnSpc>
            </a:pPr>
            <a:r>
              <a:rPr lang="en-US" dirty="0">
                <a:latin typeface="Times New Roman" pitchFamily="18" charset="0"/>
                <a:cs typeface="Times New Roman" pitchFamily="18" charset="0"/>
              </a:rPr>
              <a:t>Managing patient data. </a:t>
            </a:r>
          </a:p>
          <a:p>
            <a:pPr>
              <a:lnSpc>
                <a:spcPct val="200000"/>
              </a:lnSpc>
            </a:pPr>
            <a:r>
              <a:rPr lang="en-US" dirty="0">
                <a:latin typeface="Times New Roman" pitchFamily="18" charset="0"/>
                <a:cs typeface="Times New Roman" pitchFamily="18" charset="0"/>
              </a:rPr>
              <a:t>Topic is crucial to healthcare. </a:t>
            </a:r>
          </a:p>
          <a:p>
            <a:pPr>
              <a:lnSpc>
                <a:spcPct val="200000"/>
              </a:lnSpc>
            </a:pPr>
            <a:r>
              <a:rPr lang="en-US" dirty="0">
                <a:latin typeface="Times New Roman" pitchFamily="18" charset="0"/>
                <a:cs typeface="Times New Roman" pitchFamily="18" charset="0"/>
              </a:rPr>
              <a:t>Responsible for the ultimate solution for quality service delivery. </a:t>
            </a:r>
          </a:p>
          <a:p>
            <a:pPr>
              <a:lnSpc>
                <a:spcPct val="200000"/>
              </a:lnSpc>
            </a:pPr>
            <a:r>
              <a:rPr lang="en-US" dirty="0">
                <a:latin typeface="Times New Roman" pitchFamily="18" charset="0"/>
                <a:cs typeface="Times New Roman" pitchFamily="18" charset="0"/>
              </a:rPr>
              <a:t>Necessary strategies to counter the challenges.</a:t>
            </a:r>
          </a:p>
          <a:p>
            <a:pPr>
              <a:lnSpc>
                <a:spcPct val="200000"/>
              </a:lnSpc>
            </a:pPr>
            <a:r>
              <a:rPr lang="en-US" dirty="0">
                <a:latin typeface="Times New Roman" pitchFamily="18" charset="0"/>
                <a:cs typeface="Times New Roman" pitchFamily="18" charset="0"/>
              </a:rPr>
              <a:t>Consistent data recovery and retrieval.</a:t>
            </a:r>
          </a:p>
        </p:txBody>
      </p:sp>
    </p:spTree>
    <p:extLst>
      <p:ext uri="{BB962C8B-B14F-4D97-AF65-F5344CB8AC3E}">
        <p14:creationId xmlns:p14="http://schemas.microsoft.com/office/powerpoint/2010/main" val="194186929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864DCE8-66DE-4A15-8E14-8C42D0A78C49}"/>
              </a:ext>
            </a:extLst>
          </p:cNvPr>
          <p:cNvSpPr>
            <a:spLocks noGrp="1"/>
          </p:cNvSpPr>
          <p:nvPr>
            <p:ph type="title"/>
          </p:nvPr>
        </p:nvSpPr>
        <p:spPr/>
        <p:txBody>
          <a:bodyPr/>
          <a:lstStyle/>
          <a:p>
            <a:pPr algn="ctr"/>
            <a:r>
              <a:rPr lang="en-US" sz="3600" dirty="0">
                <a:latin typeface="Times New Roman" pitchFamily="18" charset="0"/>
                <a:cs typeface="Times New Roman" pitchFamily="18" charset="0"/>
              </a:rPr>
              <a:t>References </a:t>
            </a:r>
          </a:p>
        </p:txBody>
      </p:sp>
      <p:sp>
        <p:nvSpPr>
          <p:cNvPr id="3" name="Content Placeholder 2">
            <a:extLst>
              <a:ext uri="{FF2B5EF4-FFF2-40B4-BE49-F238E27FC236}">
                <a16:creationId xmlns:a16="http://schemas.microsoft.com/office/drawing/2014/main" xmlns="" id="{028D764A-BD36-4741-ADF0-AAAEC509222E}"/>
              </a:ext>
            </a:extLst>
          </p:cNvPr>
          <p:cNvSpPr>
            <a:spLocks noGrp="1"/>
          </p:cNvSpPr>
          <p:nvPr>
            <p:ph idx="1"/>
          </p:nvPr>
        </p:nvSpPr>
        <p:spPr>
          <a:xfrm>
            <a:off x="1103312" y="1240972"/>
            <a:ext cx="8946541" cy="5007428"/>
          </a:xfrm>
        </p:spPr>
        <p:txBody>
          <a:bodyPr>
            <a:normAutofit fontScale="62500" lnSpcReduction="20000"/>
          </a:bodyPr>
          <a:lstStyle/>
          <a:p>
            <a:pPr marL="0" marR="0" indent="0">
              <a:lnSpc>
                <a:spcPct val="200000"/>
              </a:lnSpc>
              <a:spcBef>
                <a:spcPts val="0"/>
              </a:spcBef>
              <a:spcAft>
                <a:spcPts val="800"/>
              </a:spcAft>
              <a:buNone/>
            </a:pPr>
            <a:r>
              <a:rPr lang="en-US" dirty="0" err="1">
                <a:solidFill>
                  <a:srgbClr val="222222"/>
                </a:solidFill>
                <a:latin typeface="Times New Roman" pitchFamily="18" charset="0"/>
                <a:ea typeface="Calibri" panose="020F0502020204030204" pitchFamily="34" charset="0"/>
                <a:cs typeface="Times New Roman" panose="02020603050405020304" pitchFamily="18" charset="0"/>
              </a:rPr>
              <a:t>Akter</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S.,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Wamba</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S. F., Gunasekaran, A., Dubey, R., &amp; Childe, S. J. (2016). How to improve firm performance using big data analytics capability 	and business strategy alignment? </a:t>
            </a:r>
            <a:r>
              <a:rPr lang="en-US" sz="1800" i="1" dirty="0">
                <a:latin typeface="Times New Roman" pitchFamily="18" charset="0"/>
                <a:ea typeface="Calibri" panose="020F0502020204030204" pitchFamily="34" charset="0"/>
                <a:cs typeface="Times New Roman" pitchFamily="18" charset="0"/>
              </a:rPr>
              <a:t>International Journal of Production Economics</a:t>
            </a:r>
            <a:r>
              <a:rPr lang="en-US" sz="1800" dirty="0">
                <a:latin typeface="Times New Roman" pitchFamily="18" charset="0"/>
                <a:ea typeface="Calibri" panose="020F0502020204030204" pitchFamily="34" charset="0"/>
                <a:cs typeface="Times New Roman" pitchFamily="18" charset="0"/>
              </a:rPr>
              <a:t>, </a:t>
            </a:r>
            <a:r>
              <a:rPr lang="en-US" sz="1800" i="1" dirty="0">
                <a:latin typeface="Times New Roman" pitchFamily="18" charset="0"/>
                <a:ea typeface="Calibri" panose="020F0502020204030204" pitchFamily="34" charset="0"/>
                <a:cs typeface="Times New Roman" pitchFamily="18" charset="0"/>
              </a:rPr>
              <a:t>182</a:t>
            </a:r>
            <a:r>
              <a:rPr lang="en-US" sz="1800" dirty="0">
                <a:latin typeface="Times New Roman" pitchFamily="18" charset="0"/>
                <a:ea typeface="Calibri" panose="020F0502020204030204" pitchFamily="34" charset="0"/>
                <a:cs typeface="Times New Roman" pitchFamily="18" charset="0"/>
              </a:rPr>
              <a:t>, 113-131.</a:t>
            </a:r>
          </a:p>
          <a:p>
            <a:pPr marL="0" marR="0" indent="0">
              <a:lnSpc>
                <a:spcPct val="200000"/>
              </a:lnSpc>
              <a:spcBef>
                <a:spcPts val="0"/>
              </a:spcBef>
              <a:spcAft>
                <a:spcPts val="800"/>
              </a:spcAft>
              <a:buNone/>
            </a:pP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Alegre, H., Baptista, J. M., Cabrera Jr, E.,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Cubillo</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F., Duarte, P.,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Hirner</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W., ... &amp;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Parena</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R. (2016). </a:t>
            </a:r>
            <a:r>
              <a:rPr lang="en-US" sz="1800" i="1" dirty="0">
                <a:latin typeface="Times New Roman" pitchFamily="18" charset="0"/>
                <a:ea typeface="Calibri" panose="020F0502020204030204" pitchFamily="34" charset="0"/>
                <a:cs typeface="Times New Roman" pitchFamily="18" charset="0"/>
              </a:rPr>
              <a:t>Performance indicators for water supply 	services</a:t>
            </a:r>
            <a:r>
              <a:rPr lang="en-US" sz="1800" dirty="0">
                <a:latin typeface="Times New Roman" pitchFamily="18" charset="0"/>
                <a:ea typeface="Calibri" panose="020F0502020204030204" pitchFamily="34" charset="0"/>
                <a:cs typeface="Times New Roman" pitchFamily="18" charset="0"/>
              </a:rPr>
              <a:t>. 	IWA publishing.</a:t>
            </a:r>
          </a:p>
          <a:p>
            <a:pPr marL="0" marR="0" indent="0">
              <a:lnSpc>
                <a:spcPct val="200000"/>
              </a:lnSpc>
              <a:spcBef>
                <a:spcPts val="0"/>
              </a:spcBef>
              <a:spcAft>
                <a:spcPts val="800"/>
              </a:spcAft>
              <a:buNone/>
            </a:pP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Chin, T. A., Tat, H. H., &amp;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Sulaiman</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Z. (2015). Green supply chain management, environmental collaboration and sustainability 	performance. </a:t>
            </a:r>
            <a:r>
              <a:rPr lang="en-US" sz="1800" i="1" dirty="0">
                <a:latin typeface="Times New Roman" pitchFamily="18" charset="0"/>
                <a:ea typeface="Calibri" panose="020F0502020204030204" pitchFamily="34" charset="0"/>
                <a:cs typeface="Times New Roman" pitchFamily="18" charset="0"/>
              </a:rPr>
              <a:t>Procedia 	</a:t>
            </a:r>
            <a:r>
              <a:rPr lang="en-US" sz="1800" i="1" dirty="0" err="1">
                <a:latin typeface="Times New Roman" pitchFamily="18" charset="0"/>
                <a:ea typeface="Calibri" panose="020F0502020204030204" pitchFamily="34" charset="0"/>
                <a:cs typeface="Times New Roman" pitchFamily="18" charset="0"/>
              </a:rPr>
              <a:t>Cirp</a:t>
            </a:r>
            <a:r>
              <a:rPr lang="en-US" sz="1800" dirty="0">
                <a:latin typeface="Times New Roman" pitchFamily="18" charset="0"/>
                <a:ea typeface="Calibri" panose="020F0502020204030204" pitchFamily="34" charset="0"/>
                <a:cs typeface="Times New Roman" pitchFamily="18" charset="0"/>
              </a:rPr>
              <a:t>, </a:t>
            </a:r>
            <a:r>
              <a:rPr lang="en-US" sz="1800" i="1" dirty="0">
                <a:latin typeface="Times New Roman" pitchFamily="18" charset="0"/>
                <a:ea typeface="Calibri" panose="020F0502020204030204" pitchFamily="34" charset="0"/>
                <a:cs typeface="Times New Roman" pitchFamily="18" charset="0"/>
              </a:rPr>
              <a:t>26</a:t>
            </a:r>
            <a:r>
              <a:rPr lang="en-US" sz="1800" dirty="0">
                <a:latin typeface="Times New Roman" pitchFamily="18" charset="0"/>
                <a:ea typeface="Calibri" panose="020F0502020204030204" pitchFamily="34" charset="0"/>
                <a:cs typeface="Times New Roman" pitchFamily="18" charset="0"/>
              </a:rPr>
              <a:t>, 695-699.</a:t>
            </a:r>
          </a:p>
          <a:p>
            <a:pPr marL="0" marR="0" indent="0">
              <a:lnSpc>
                <a:spcPct val="200000"/>
              </a:lnSpc>
              <a:spcBef>
                <a:spcPts val="0"/>
              </a:spcBef>
              <a:spcAft>
                <a:spcPts val="800"/>
              </a:spcAft>
              <a:buNone/>
            </a:pP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Goetsch</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D. L., &amp; Davis, S. B. (2014). </a:t>
            </a:r>
            <a:r>
              <a:rPr lang="en-US" sz="1800" i="1" dirty="0">
                <a:latin typeface="Times New Roman" pitchFamily="18" charset="0"/>
                <a:ea typeface="Calibri" panose="020F0502020204030204" pitchFamily="34" charset="0"/>
                <a:cs typeface="Times New Roman" pitchFamily="18" charset="0"/>
              </a:rPr>
              <a:t>Quality management for organizational excellence</a:t>
            </a:r>
            <a:r>
              <a:rPr lang="en-US" sz="1800" dirty="0">
                <a:latin typeface="Times New Roman" pitchFamily="18" charset="0"/>
                <a:ea typeface="Calibri" panose="020F0502020204030204" pitchFamily="34" charset="0"/>
                <a:cs typeface="Times New Roman" pitchFamily="18" charset="0"/>
              </a:rPr>
              <a:t>. Upper Saddle River, NJ: </a:t>
            </a:r>
            <a:r>
              <a:rPr lang="en-US" sz="1800" dirty="0" err="1">
                <a:latin typeface="Times New Roman" pitchFamily="18" charset="0"/>
                <a:ea typeface="Calibri" panose="020F0502020204030204" pitchFamily="34" charset="0"/>
                <a:cs typeface="Times New Roman" pitchFamily="18" charset="0"/>
              </a:rPr>
              <a:t>pearson</a:t>
            </a:r>
            <a:r>
              <a:rPr lang="en-US" sz="1800" dirty="0">
                <a:latin typeface="Times New Roman" pitchFamily="18" charset="0"/>
                <a:ea typeface="Calibri" panose="020F0502020204030204" pitchFamily="34" charset="0"/>
                <a:cs typeface="Times New Roman" pitchFamily="18" charset="0"/>
              </a:rPr>
              <a:t>.</a:t>
            </a:r>
          </a:p>
          <a:p>
            <a:pPr marL="0" marR="0" indent="0">
              <a:lnSpc>
                <a:spcPct val="200000"/>
              </a:lnSpc>
              <a:spcBef>
                <a:spcPts val="0"/>
              </a:spcBef>
              <a:spcAft>
                <a:spcPts val="800"/>
              </a:spcAft>
              <a:buNone/>
            </a:pP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Huo</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B., Qi, Y., Wang, Z., &amp; Zhao, X. (2014). The impact of supply chain integration on firm performance: The moderating role of 	competitive 	strategy. </a:t>
            </a:r>
            <a:r>
              <a:rPr lang="en-US" sz="1800" i="1" dirty="0">
                <a:latin typeface="Times New Roman" pitchFamily="18" charset="0"/>
                <a:ea typeface="Calibri" panose="020F0502020204030204" pitchFamily="34" charset="0"/>
                <a:cs typeface="Times New Roman" pitchFamily="18" charset="0"/>
              </a:rPr>
              <a:t>Supply Chain Management: An International Journal</a:t>
            </a:r>
            <a:r>
              <a:rPr lang="en-US" sz="1800" dirty="0">
                <a:latin typeface="Times New Roman" pitchFamily="18" charset="0"/>
                <a:ea typeface="Calibri" panose="020F0502020204030204" pitchFamily="34" charset="0"/>
                <a:cs typeface="Times New Roman" pitchFamily="18" charset="0"/>
              </a:rPr>
              <a:t>, </a:t>
            </a:r>
            <a:r>
              <a:rPr lang="en-US" sz="1800" i="1" dirty="0">
                <a:latin typeface="Times New Roman" pitchFamily="18" charset="0"/>
                <a:ea typeface="Calibri" panose="020F0502020204030204" pitchFamily="34" charset="0"/>
                <a:cs typeface="Times New Roman" pitchFamily="18" charset="0"/>
              </a:rPr>
              <a:t>19</a:t>
            </a:r>
            <a:r>
              <a:rPr lang="en-US" sz="1800" dirty="0">
                <a:latin typeface="Times New Roman" pitchFamily="18" charset="0"/>
                <a:ea typeface="Calibri" panose="020F0502020204030204" pitchFamily="34" charset="0"/>
                <a:cs typeface="Times New Roman" pitchFamily="18" charset="0"/>
              </a:rPr>
              <a:t>(4), 369-384.</a:t>
            </a:r>
          </a:p>
          <a:p>
            <a:pPr marL="0" marR="0" indent="0">
              <a:lnSpc>
                <a:spcPct val="200000"/>
              </a:lnSpc>
              <a:spcBef>
                <a:spcPts val="0"/>
              </a:spcBef>
              <a:spcAft>
                <a:spcPts val="800"/>
              </a:spcAft>
              <a:buNone/>
            </a:pP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Pearlson</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K. E., Saunders, C. S., &amp;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Galletta</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D. F. (2016). </a:t>
            </a:r>
            <a:r>
              <a:rPr lang="en-US" sz="1800" i="1" dirty="0">
                <a:latin typeface="Times New Roman" pitchFamily="18" charset="0"/>
                <a:ea typeface="Calibri" panose="020F0502020204030204" pitchFamily="34" charset="0"/>
                <a:cs typeface="Times New Roman" pitchFamily="18" charset="0"/>
              </a:rPr>
              <a:t>Managing and using information systems, binder ready version: a strategic approach</a:t>
            </a:r>
            <a:r>
              <a:rPr lang="en-US" sz="1800" dirty="0">
                <a:latin typeface="Times New Roman" pitchFamily="18" charset="0"/>
                <a:ea typeface="Calibri" panose="020F0502020204030204" pitchFamily="34" charset="0"/>
                <a:cs typeface="Times New Roman" pitchFamily="18" charset="0"/>
              </a:rPr>
              <a:t>. 	John 	Wiley &amp; Sons.</a:t>
            </a:r>
          </a:p>
          <a:p>
            <a:pPr marL="0" marR="0" indent="0">
              <a:lnSpc>
                <a:spcPct val="200000"/>
              </a:lnSpc>
              <a:spcBef>
                <a:spcPts val="0"/>
              </a:spcBef>
              <a:spcAft>
                <a:spcPts val="800"/>
              </a:spcAft>
              <a:buNone/>
            </a:pP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Spekle</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R. F., &amp;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Verbeeten</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F. H. (2014). The use of performance measurement systems in the public sector: Effects on performance. </a:t>
            </a:r>
            <a:r>
              <a:rPr lang="en-US" sz="1800" i="1" dirty="0">
                <a:latin typeface="Times New Roman" pitchFamily="18" charset="0"/>
                <a:ea typeface="Calibri" panose="020F0502020204030204" pitchFamily="34" charset="0"/>
                <a:cs typeface="Times New Roman" pitchFamily="18" charset="0"/>
              </a:rPr>
              <a:t>Management 	Accounting Research</a:t>
            </a:r>
            <a:r>
              <a:rPr lang="en-US" sz="1800" dirty="0">
                <a:latin typeface="Times New Roman" pitchFamily="18" charset="0"/>
                <a:ea typeface="Calibri" panose="020F0502020204030204" pitchFamily="34" charset="0"/>
                <a:cs typeface="Times New Roman" pitchFamily="18" charset="0"/>
              </a:rPr>
              <a:t>, </a:t>
            </a:r>
            <a:r>
              <a:rPr lang="en-US" sz="1800" i="1" dirty="0">
                <a:latin typeface="Times New Roman" pitchFamily="18" charset="0"/>
                <a:ea typeface="Calibri" panose="020F0502020204030204" pitchFamily="34" charset="0"/>
                <a:cs typeface="Times New Roman" pitchFamily="18" charset="0"/>
              </a:rPr>
              <a:t>25</a:t>
            </a:r>
            <a:r>
              <a:rPr lang="en-US" sz="1800" dirty="0">
                <a:latin typeface="Times New Roman" pitchFamily="18" charset="0"/>
                <a:ea typeface="Calibri" panose="020F0502020204030204" pitchFamily="34" charset="0"/>
                <a:cs typeface="Times New Roman" pitchFamily="18" charset="0"/>
              </a:rPr>
              <a:t>(2), 131-146.</a:t>
            </a:r>
          </a:p>
          <a:p>
            <a:endParaRPr lang="en-US" dirty="0">
              <a:latin typeface="Times New Roman" pitchFamily="18" charset="0"/>
              <a:cs typeface="Times New Roman" pitchFamily="18" charset="0"/>
            </a:endParaRPr>
          </a:p>
        </p:txBody>
      </p:sp>
    </p:spTree>
    <p:extLst>
      <p:ext uri="{BB962C8B-B14F-4D97-AF65-F5344CB8AC3E}">
        <p14:creationId xmlns:p14="http://schemas.microsoft.com/office/powerpoint/2010/main" val="2496735891"/>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xmlns="" name="Facet" id="{C0C680CD-088A-49FC-A102-D699147F32B2}" vid="{CFBC31BA-B70F-4F30-BCAA-4F3011E16C4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Facet</Template>
  <TotalTime>1470</TotalTime>
  <Words>2732</Words>
  <Application>Microsoft Office PowerPoint</Application>
  <PresentationFormat>Custom</PresentationFormat>
  <Paragraphs>109</Paragraphs>
  <Slides>13</Slides>
  <Notes>13</Notes>
  <HiddenSlides>0</HiddenSlides>
  <MMClips>0</MMClips>
  <ScaleCrop>false</ScaleCrop>
  <HeadingPairs>
    <vt:vector size="4" baseType="variant">
      <vt:variant>
        <vt:lpstr>Theme</vt:lpstr>
      </vt:variant>
      <vt:variant>
        <vt:i4>1</vt:i4>
      </vt:variant>
      <vt:variant>
        <vt:lpstr>Slide Titles</vt:lpstr>
      </vt:variant>
      <vt:variant>
        <vt:i4>13</vt:i4>
      </vt:variant>
    </vt:vector>
  </HeadingPairs>
  <TitlesOfParts>
    <vt:vector size="14" baseType="lpstr">
      <vt:lpstr>Facet</vt:lpstr>
      <vt:lpstr>How Strategic Planning, Performance Improvement, and Information Systems are Interrelated and Fundamental to the Delivery of Quality Health Care</vt:lpstr>
      <vt:lpstr>Introduction </vt:lpstr>
      <vt:lpstr>      Statement of the Issue Why the topic is relevant </vt:lpstr>
      <vt:lpstr>      Statement of the Issue  Why the topic is relevant </vt:lpstr>
      <vt:lpstr>     Statement of the Issue  Impact of the issue if nothing is done </vt:lpstr>
      <vt:lpstr>Research Sources</vt:lpstr>
      <vt:lpstr>       Research Sources Description of ethical issues</vt:lpstr>
      <vt:lpstr>      Research Sources Key elements</vt:lpstr>
      <vt:lpstr>Continuation of key elements</vt:lpstr>
      <vt:lpstr>      Research Sources Analysis of the research articles used</vt:lpstr>
      <vt:lpstr>      Research Sources  What was done in the study</vt:lpstr>
      <vt:lpstr>Conclusion </vt:lpstr>
      <vt:lpstr>References </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Interrelationship and the fundamentals of:</dc:title>
  <dc:creator>Probook</dc:creator>
  <cp:lastModifiedBy>User</cp:lastModifiedBy>
  <cp:revision>50</cp:revision>
  <dcterms:created xsi:type="dcterms:W3CDTF">2019-02-24T12:00:33Z</dcterms:created>
  <dcterms:modified xsi:type="dcterms:W3CDTF">2019-02-26T18:07:54Z</dcterms:modified>
</cp:coreProperties>
</file>